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4"/>
  </p:notesMasterIdLst>
  <p:sldIdLst>
    <p:sldId id="399" r:id="rId2"/>
    <p:sldId id="256" r:id="rId3"/>
    <p:sldId id="257" r:id="rId4"/>
    <p:sldId id="258" r:id="rId5"/>
    <p:sldId id="259" r:id="rId6"/>
    <p:sldId id="396" r:id="rId7"/>
    <p:sldId id="398" r:id="rId8"/>
    <p:sldId id="260" r:id="rId9"/>
    <p:sldId id="261" r:id="rId10"/>
    <p:sldId id="262" r:id="rId11"/>
    <p:sldId id="263" r:id="rId12"/>
    <p:sldId id="264" r:id="rId13"/>
    <p:sldId id="265" r:id="rId14"/>
    <p:sldId id="400" r:id="rId15"/>
    <p:sldId id="401" r:id="rId16"/>
    <p:sldId id="405" r:id="rId17"/>
    <p:sldId id="402" r:id="rId18"/>
    <p:sldId id="266" r:id="rId19"/>
    <p:sldId id="268" r:id="rId20"/>
    <p:sldId id="269" r:id="rId21"/>
    <p:sldId id="403" r:id="rId22"/>
    <p:sldId id="270" r:id="rId23"/>
    <p:sldId id="271" r:id="rId24"/>
    <p:sldId id="272" r:id="rId25"/>
    <p:sldId id="273" r:id="rId26"/>
    <p:sldId id="274" r:id="rId27"/>
    <p:sldId id="275" r:id="rId28"/>
    <p:sldId id="276" r:id="rId29"/>
    <p:sldId id="278" r:id="rId30"/>
    <p:sldId id="279" r:id="rId31"/>
    <p:sldId id="280" r:id="rId32"/>
    <p:sldId id="285" r:id="rId33"/>
    <p:sldId id="286" r:id="rId34"/>
    <p:sldId id="289" r:id="rId35"/>
    <p:sldId id="290" r:id="rId36"/>
    <p:sldId id="301" r:id="rId37"/>
    <p:sldId id="302" r:id="rId38"/>
    <p:sldId id="303" r:id="rId39"/>
    <p:sldId id="304" r:id="rId40"/>
    <p:sldId id="291" r:id="rId41"/>
    <p:sldId id="298" r:id="rId42"/>
    <p:sldId id="299" r:id="rId43"/>
  </p:sldIdLst>
  <p:sldSz cx="10058400" cy="7772400"/>
  <p:notesSz cx="10058400" cy="7772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7" d="100"/>
          <a:sy n="77" d="100"/>
        </p:scale>
        <p:origin x="1325"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3.png>
</file>

<file path=ppt/media/image4.png>
</file>

<file path=ppt/media/image5.png>
</file>

<file path=ppt/media/image6.pn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359275" cy="38893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5697538" y="0"/>
            <a:ext cx="4359275" cy="388938"/>
          </a:xfrm>
          <a:prstGeom prst="rect">
            <a:avLst/>
          </a:prstGeom>
        </p:spPr>
        <p:txBody>
          <a:bodyPr vert="horz" lIns="91440" tIns="45720" rIns="91440" bIns="45720" rtlCol="0"/>
          <a:lstStyle>
            <a:lvl1pPr algn="r">
              <a:defRPr sz="1200"/>
            </a:lvl1pPr>
          </a:lstStyle>
          <a:p>
            <a:fld id="{B5BAEF3F-5654-4FF8-B3E1-494211A9424C}" type="datetimeFigureOut">
              <a:rPr lang="en-GB" smtClean="0"/>
              <a:t>23/09/2023</a:t>
            </a:fld>
            <a:endParaRPr lang="en-GB"/>
          </a:p>
        </p:txBody>
      </p:sp>
      <p:sp>
        <p:nvSpPr>
          <p:cNvPr id="4" name="Slide Image Placeholder 3"/>
          <p:cNvSpPr>
            <a:spLocks noGrp="1" noRot="1" noChangeAspect="1"/>
          </p:cNvSpPr>
          <p:nvPr>
            <p:ph type="sldImg" idx="2"/>
          </p:nvPr>
        </p:nvSpPr>
        <p:spPr>
          <a:xfrm>
            <a:off x="3332163" y="971550"/>
            <a:ext cx="3394075" cy="262255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1006475" y="3740150"/>
            <a:ext cx="8045450" cy="30607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7383463"/>
            <a:ext cx="4359275" cy="38893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5697538" y="7383463"/>
            <a:ext cx="4359275" cy="388937"/>
          </a:xfrm>
          <a:prstGeom prst="rect">
            <a:avLst/>
          </a:prstGeom>
        </p:spPr>
        <p:txBody>
          <a:bodyPr vert="horz" lIns="91440" tIns="45720" rIns="91440" bIns="45720" rtlCol="0" anchor="b"/>
          <a:lstStyle>
            <a:lvl1pPr algn="r">
              <a:defRPr sz="1200"/>
            </a:lvl1pPr>
          </a:lstStyle>
          <a:p>
            <a:fld id="{B2656B8E-5842-4AE4-A408-62D37DA75258}" type="slidenum">
              <a:rPr lang="en-GB" smtClean="0"/>
              <a:t>‹#›</a:t>
            </a:fld>
            <a:endParaRPr lang="en-GB"/>
          </a:p>
        </p:txBody>
      </p:sp>
    </p:spTree>
    <p:extLst>
      <p:ext uri="{BB962C8B-B14F-4D97-AF65-F5344CB8AC3E}">
        <p14:creationId xmlns:p14="http://schemas.microsoft.com/office/powerpoint/2010/main" val="33835393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2656B8E-5842-4AE4-A408-62D37DA75258}" type="slidenum">
              <a:rPr lang="en-GB" smtClean="0"/>
              <a:t>5</a:t>
            </a:fld>
            <a:endParaRPr lang="en-GB"/>
          </a:p>
        </p:txBody>
      </p:sp>
    </p:spTree>
    <p:extLst>
      <p:ext uri="{BB962C8B-B14F-4D97-AF65-F5344CB8AC3E}">
        <p14:creationId xmlns:p14="http://schemas.microsoft.com/office/powerpoint/2010/main" val="3565165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503677" y="2470821"/>
            <a:ext cx="5051044" cy="403225"/>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508760" y="4352544"/>
            <a:ext cx="7040880" cy="19431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Palatino Linotype"/>
                <a:cs typeface="Palatino Linotype"/>
              </a:defRPr>
            </a:lvl1pPr>
          </a:lstStyle>
          <a:p>
            <a:pPr marL="12700">
              <a:lnSpc>
                <a:spcPts val="885"/>
              </a:lnSpc>
            </a:pPr>
            <a:r>
              <a:rPr spc="15" dirty="0"/>
              <a:t>Chapter</a:t>
            </a:r>
            <a:r>
              <a:rPr spc="20" dirty="0"/>
              <a:t> 1</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9/23/2023</a:t>
            </a:fld>
            <a:endParaRPr lang="en-US"/>
          </a:p>
        </p:txBody>
      </p:sp>
      <p:sp>
        <p:nvSpPr>
          <p:cNvPr id="6" name="Holder 6"/>
          <p:cNvSpPr>
            <a:spLocks noGrp="1"/>
          </p:cNvSpPr>
          <p:nvPr>
            <p:ph type="sldNum" sz="quarter" idx="7"/>
          </p:nvPr>
        </p:nvSpPr>
        <p:spPr/>
        <p:txBody>
          <a:bodyPr lIns="0" tIns="0" rIns="0" bIns="0"/>
          <a:lstStyle>
            <a:lvl1pPr>
              <a:defRPr sz="800" b="0" i="0">
                <a:solidFill>
                  <a:schemeClr val="tx1"/>
                </a:solidFill>
                <a:latin typeface="Palatino Linotype"/>
                <a:cs typeface="Palatino Linotype"/>
              </a:defRPr>
            </a:lvl1pPr>
          </a:lstStyle>
          <a:p>
            <a:pPr marL="38100">
              <a:lnSpc>
                <a:spcPts val="885"/>
              </a:lnSpc>
            </a:pPr>
            <a:fld id="{81D60167-4931-47E6-BA6A-407CBD079E47}" type="slidenum">
              <a:rPr spc="20" dirty="0"/>
              <a:t>‹#›</a:t>
            </a:fld>
            <a:endParaRPr spc="2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500" b="0" i="0">
                <a:solidFill>
                  <a:schemeClr val="tx1"/>
                </a:solidFill>
                <a:latin typeface="Century"/>
                <a:cs typeface="Century"/>
              </a:defRPr>
            </a:lvl1pPr>
          </a:lstStyle>
          <a:p>
            <a:endParaRPr/>
          </a:p>
        </p:txBody>
      </p:sp>
      <p:sp>
        <p:nvSpPr>
          <p:cNvPr id="3" name="Holder 3"/>
          <p:cNvSpPr>
            <a:spLocks noGrp="1"/>
          </p:cNvSpPr>
          <p:nvPr>
            <p:ph type="body" idx="1"/>
          </p:nvPr>
        </p:nvSpPr>
        <p:spPr/>
        <p:txBody>
          <a:bodyPr lIns="0" tIns="0" rIns="0" bIns="0"/>
          <a:lstStyle>
            <a:lvl1pPr>
              <a:defRPr sz="2050" b="0" i="0">
                <a:solidFill>
                  <a:schemeClr val="tx1"/>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Palatino Linotype"/>
                <a:cs typeface="Palatino Linotype"/>
              </a:defRPr>
            </a:lvl1pPr>
          </a:lstStyle>
          <a:p>
            <a:pPr marL="12700">
              <a:lnSpc>
                <a:spcPts val="885"/>
              </a:lnSpc>
            </a:pPr>
            <a:r>
              <a:rPr spc="15" dirty="0"/>
              <a:t>Chapter</a:t>
            </a:r>
            <a:r>
              <a:rPr spc="20" dirty="0"/>
              <a:t> 1</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9/23/2023</a:t>
            </a:fld>
            <a:endParaRPr lang="en-US"/>
          </a:p>
        </p:txBody>
      </p:sp>
      <p:sp>
        <p:nvSpPr>
          <p:cNvPr id="6" name="Holder 6"/>
          <p:cNvSpPr>
            <a:spLocks noGrp="1"/>
          </p:cNvSpPr>
          <p:nvPr>
            <p:ph type="sldNum" sz="quarter" idx="7"/>
          </p:nvPr>
        </p:nvSpPr>
        <p:spPr/>
        <p:txBody>
          <a:bodyPr lIns="0" tIns="0" rIns="0" bIns="0"/>
          <a:lstStyle>
            <a:lvl1pPr>
              <a:defRPr sz="800" b="0" i="0">
                <a:solidFill>
                  <a:schemeClr val="tx1"/>
                </a:solidFill>
                <a:latin typeface="Palatino Linotype"/>
                <a:cs typeface="Palatino Linotype"/>
              </a:defRPr>
            </a:lvl1pPr>
          </a:lstStyle>
          <a:p>
            <a:pPr marL="38100">
              <a:lnSpc>
                <a:spcPts val="885"/>
              </a:lnSpc>
            </a:pPr>
            <a:fld id="{81D60167-4931-47E6-BA6A-407CBD079E47}" type="slidenum">
              <a:rPr spc="20" dirty="0"/>
              <a:t>‹#›</a:t>
            </a:fld>
            <a:endParaRPr spc="2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500" b="0" i="0">
                <a:solidFill>
                  <a:schemeClr val="tx1"/>
                </a:solidFill>
                <a:latin typeface="Century"/>
                <a:cs typeface="Century"/>
              </a:defRPr>
            </a:lvl1pPr>
          </a:lstStyle>
          <a:p>
            <a:endParaRPr/>
          </a:p>
        </p:txBody>
      </p:sp>
      <p:sp>
        <p:nvSpPr>
          <p:cNvPr id="3" name="Holder 3"/>
          <p:cNvSpPr>
            <a:spLocks noGrp="1"/>
          </p:cNvSpPr>
          <p:nvPr>
            <p:ph sz="half" idx="2"/>
          </p:nvPr>
        </p:nvSpPr>
        <p:spPr>
          <a:xfrm>
            <a:off x="502920" y="1787652"/>
            <a:ext cx="4375404" cy="512978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180076" y="1787652"/>
            <a:ext cx="4375404" cy="512978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800" b="0" i="0">
                <a:solidFill>
                  <a:schemeClr val="tx1"/>
                </a:solidFill>
                <a:latin typeface="Palatino Linotype"/>
                <a:cs typeface="Palatino Linotype"/>
              </a:defRPr>
            </a:lvl1pPr>
          </a:lstStyle>
          <a:p>
            <a:pPr marL="12700">
              <a:lnSpc>
                <a:spcPts val="885"/>
              </a:lnSpc>
            </a:pPr>
            <a:r>
              <a:rPr spc="15" dirty="0"/>
              <a:t>Chapter</a:t>
            </a:r>
            <a:r>
              <a:rPr spc="20" dirty="0"/>
              <a:t> 1</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9/23/2023</a:t>
            </a:fld>
            <a:endParaRPr lang="en-US"/>
          </a:p>
        </p:txBody>
      </p:sp>
      <p:sp>
        <p:nvSpPr>
          <p:cNvPr id="7" name="Holder 7"/>
          <p:cNvSpPr>
            <a:spLocks noGrp="1"/>
          </p:cNvSpPr>
          <p:nvPr>
            <p:ph type="sldNum" sz="quarter" idx="7"/>
          </p:nvPr>
        </p:nvSpPr>
        <p:spPr/>
        <p:txBody>
          <a:bodyPr lIns="0" tIns="0" rIns="0" bIns="0"/>
          <a:lstStyle>
            <a:lvl1pPr>
              <a:defRPr sz="800" b="0" i="0">
                <a:solidFill>
                  <a:schemeClr val="tx1"/>
                </a:solidFill>
                <a:latin typeface="Palatino Linotype"/>
                <a:cs typeface="Palatino Linotype"/>
              </a:defRPr>
            </a:lvl1pPr>
          </a:lstStyle>
          <a:p>
            <a:pPr marL="38100">
              <a:lnSpc>
                <a:spcPts val="885"/>
              </a:lnSpc>
            </a:pPr>
            <a:fld id="{81D60167-4931-47E6-BA6A-407CBD079E47}" type="slidenum">
              <a:rPr spc="20" dirty="0"/>
              <a:t>‹#›</a:t>
            </a:fld>
            <a:endParaRPr spc="2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500" b="0" i="0">
                <a:solidFill>
                  <a:schemeClr val="tx1"/>
                </a:solidFill>
                <a:latin typeface="Century"/>
                <a:cs typeface="Century"/>
              </a:defRPr>
            </a:lvl1pPr>
          </a:lstStyle>
          <a:p>
            <a:endParaRPr/>
          </a:p>
        </p:txBody>
      </p:sp>
      <p:sp>
        <p:nvSpPr>
          <p:cNvPr id="3" name="Holder 3"/>
          <p:cNvSpPr>
            <a:spLocks noGrp="1"/>
          </p:cNvSpPr>
          <p:nvPr>
            <p:ph type="ftr" sz="quarter" idx="5"/>
          </p:nvPr>
        </p:nvSpPr>
        <p:spPr/>
        <p:txBody>
          <a:bodyPr lIns="0" tIns="0" rIns="0" bIns="0"/>
          <a:lstStyle>
            <a:lvl1pPr>
              <a:defRPr sz="800" b="0" i="0">
                <a:solidFill>
                  <a:schemeClr val="tx1"/>
                </a:solidFill>
                <a:latin typeface="Palatino Linotype"/>
                <a:cs typeface="Palatino Linotype"/>
              </a:defRPr>
            </a:lvl1pPr>
          </a:lstStyle>
          <a:p>
            <a:pPr marL="12700">
              <a:lnSpc>
                <a:spcPts val="885"/>
              </a:lnSpc>
            </a:pPr>
            <a:r>
              <a:rPr spc="15" dirty="0"/>
              <a:t>Chapter</a:t>
            </a:r>
            <a:r>
              <a:rPr spc="20" dirty="0"/>
              <a:t> 1</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9/23/2023</a:t>
            </a:fld>
            <a:endParaRPr lang="en-US"/>
          </a:p>
        </p:txBody>
      </p:sp>
      <p:sp>
        <p:nvSpPr>
          <p:cNvPr id="5" name="Holder 5"/>
          <p:cNvSpPr>
            <a:spLocks noGrp="1"/>
          </p:cNvSpPr>
          <p:nvPr>
            <p:ph type="sldNum" sz="quarter" idx="7"/>
          </p:nvPr>
        </p:nvSpPr>
        <p:spPr/>
        <p:txBody>
          <a:bodyPr lIns="0" tIns="0" rIns="0" bIns="0"/>
          <a:lstStyle>
            <a:lvl1pPr>
              <a:defRPr sz="800" b="0" i="0">
                <a:solidFill>
                  <a:schemeClr val="tx1"/>
                </a:solidFill>
                <a:latin typeface="Palatino Linotype"/>
                <a:cs typeface="Palatino Linotype"/>
              </a:defRPr>
            </a:lvl1pPr>
          </a:lstStyle>
          <a:p>
            <a:pPr marL="38100">
              <a:lnSpc>
                <a:spcPts val="885"/>
              </a:lnSpc>
            </a:pPr>
            <a:fld id="{81D60167-4931-47E6-BA6A-407CBD079E47}" type="slidenum">
              <a:rPr spc="20" dirty="0"/>
              <a:t>‹#›</a:t>
            </a:fld>
            <a:endParaRPr spc="2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800" b="0" i="0">
                <a:solidFill>
                  <a:schemeClr val="tx1"/>
                </a:solidFill>
                <a:latin typeface="Palatino Linotype"/>
                <a:cs typeface="Palatino Linotype"/>
              </a:defRPr>
            </a:lvl1pPr>
          </a:lstStyle>
          <a:p>
            <a:pPr marL="12700">
              <a:lnSpc>
                <a:spcPts val="885"/>
              </a:lnSpc>
            </a:pPr>
            <a:r>
              <a:rPr spc="15" dirty="0"/>
              <a:t>Chapter</a:t>
            </a:r>
            <a:r>
              <a:rPr spc="20" dirty="0"/>
              <a:t> 1</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9/23/2023</a:t>
            </a:fld>
            <a:endParaRPr lang="en-US"/>
          </a:p>
        </p:txBody>
      </p:sp>
      <p:sp>
        <p:nvSpPr>
          <p:cNvPr id="4" name="Holder 4"/>
          <p:cNvSpPr>
            <a:spLocks noGrp="1"/>
          </p:cNvSpPr>
          <p:nvPr>
            <p:ph type="sldNum" sz="quarter" idx="7"/>
          </p:nvPr>
        </p:nvSpPr>
        <p:spPr/>
        <p:txBody>
          <a:bodyPr lIns="0" tIns="0" rIns="0" bIns="0"/>
          <a:lstStyle>
            <a:lvl1pPr>
              <a:defRPr sz="800" b="0" i="0">
                <a:solidFill>
                  <a:schemeClr val="tx1"/>
                </a:solidFill>
                <a:latin typeface="Palatino Linotype"/>
                <a:cs typeface="Palatino Linotype"/>
              </a:defRPr>
            </a:lvl1pPr>
          </a:lstStyle>
          <a:p>
            <a:pPr marL="38100">
              <a:lnSpc>
                <a:spcPts val="885"/>
              </a:lnSpc>
            </a:pPr>
            <a:fld id="{81D60167-4931-47E6-BA6A-407CBD079E47}" type="slidenum">
              <a:rPr spc="20" dirty="0"/>
              <a:t>‹#›</a:t>
            </a:fld>
            <a:endParaRPr spc="2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35025" y="1010818"/>
            <a:ext cx="8988348" cy="381000"/>
          </a:xfrm>
          <a:prstGeom prst="rect">
            <a:avLst/>
          </a:prstGeom>
        </p:spPr>
        <p:txBody>
          <a:bodyPr wrap="square" lIns="0" tIns="0" rIns="0" bIns="0">
            <a:spAutoFit/>
          </a:bodyPr>
          <a:lstStyle>
            <a:lvl1pPr>
              <a:defRPr sz="2500" b="0" i="0">
                <a:solidFill>
                  <a:schemeClr val="tx1"/>
                </a:solidFill>
                <a:latin typeface="Century"/>
                <a:cs typeface="Century"/>
              </a:defRPr>
            </a:lvl1pPr>
          </a:lstStyle>
          <a:p>
            <a:endParaRPr/>
          </a:p>
        </p:txBody>
      </p:sp>
      <p:sp>
        <p:nvSpPr>
          <p:cNvPr id="3" name="Holder 3"/>
          <p:cNvSpPr>
            <a:spLocks noGrp="1"/>
          </p:cNvSpPr>
          <p:nvPr>
            <p:ph type="body" idx="1"/>
          </p:nvPr>
        </p:nvSpPr>
        <p:spPr>
          <a:xfrm>
            <a:off x="572769" y="3769835"/>
            <a:ext cx="5878195" cy="1922779"/>
          </a:xfrm>
          <a:prstGeom prst="rect">
            <a:avLst/>
          </a:prstGeom>
        </p:spPr>
        <p:txBody>
          <a:bodyPr wrap="square" lIns="0" tIns="0" rIns="0" bIns="0">
            <a:spAutoFit/>
          </a:bodyPr>
          <a:lstStyle>
            <a:lvl1pPr>
              <a:defRPr sz="2050" b="0" i="0">
                <a:solidFill>
                  <a:schemeClr val="tx1"/>
                </a:solidFill>
                <a:latin typeface="Calibri"/>
                <a:cs typeface="Calibri"/>
              </a:defRPr>
            </a:lvl1pPr>
          </a:lstStyle>
          <a:p>
            <a:endParaRPr/>
          </a:p>
        </p:txBody>
      </p:sp>
      <p:sp>
        <p:nvSpPr>
          <p:cNvPr id="4" name="Holder 4"/>
          <p:cNvSpPr>
            <a:spLocks noGrp="1"/>
          </p:cNvSpPr>
          <p:nvPr>
            <p:ph type="ftr" sz="quarter" idx="5"/>
          </p:nvPr>
        </p:nvSpPr>
        <p:spPr>
          <a:xfrm>
            <a:off x="7474966" y="7217305"/>
            <a:ext cx="496570" cy="127000"/>
          </a:xfrm>
          <a:prstGeom prst="rect">
            <a:avLst/>
          </a:prstGeom>
        </p:spPr>
        <p:txBody>
          <a:bodyPr wrap="square" lIns="0" tIns="0" rIns="0" bIns="0">
            <a:spAutoFit/>
          </a:bodyPr>
          <a:lstStyle>
            <a:lvl1pPr>
              <a:defRPr sz="800" b="0" i="0">
                <a:solidFill>
                  <a:schemeClr val="tx1"/>
                </a:solidFill>
                <a:latin typeface="Palatino Linotype"/>
                <a:cs typeface="Palatino Linotype"/>
              </a:defRPr>
            </a:lvl1pPr>
          </a:lstStyle>
          <a:p>
            <a:pPr marL="12700">
              <a:lnSpc>
                <a:spcPts val="885"/>
              </a:lnSpc>
            </a:pPr>
            <a:r>
              <a:rPr spc="15" dirty="0"/>
              <a:t>Chapter</a:t>
            </a:r>
            <a:r>
              <a:rPr spc="20" dirty="0"/>
              <a:t> 1</a:t>
            </a:r>
          </a:p>
        </p:txBody>
      </p:sp>
      <p:sp>
        <p:nvSpPr>
          <p:cNvPr id="5" name="Holder 5"/>
          <p:cNvSpPr>
            <a:spLocks noGrp="1"/>
          </p:cNvSpPr>
          <p:nvPr>
            <p:ph type="dt" sz="half" idx="6"/>
          </p:nvPr>
        </p:nvSpPr>
        <p:spPr>
          <a:xfrm>
            <a:off x="502920" y="7228332"/>
            <a:ext cx="2313432" cy="38862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9/23/2023</a:t>
            </a:fld>
            <a:endParaRPr lang="en-US"/>
          </a:p>
        </p:txBody>
      </p:sp>
      <p:sp>
        <p:nvSpPr>
          <p:cNvPr id="6" name="Holder 6"/>
          <p:cNvSpPr>
            <a:spLocks noGrp="1"/>
          </p:cNvSpPr>
          <p:nvPr>
            <p:ph type="sldNum" sz="quarter" idx="7"/>
          </p:nvPr>
        </p:nvSpPr>
        <p:spPr>
          <a:xfrm>
            <a:off x="8134856" y="7217305"/>
            <a:ext cx="195579" cy="127000"/>
          </a:xfrm>
          <a:prstGeom prst="rect">
            <a:avLst/>
          </a:prstGeom>
        </p:spPr>
        <p:txBody>
          <a:bodyPr wrap="square" lIns="0" tIns="0" rIns="0" bIns="0">
            <a:spAutoFit/>
          </a:bodyPr>
          <a:lstStyle>
            <a:lvl1pPr>
              <a:defRPr sz="800" b="0" i="0">
                <a:solidFill>
                  <a:schemeClr val="tx1"/>
                </a:solidFill>
                <a:latin typeface="Palatino Linotype"/>
                <a:cs typeface="Palatino Linotype"/>
              </a:defRPr>
            </a:lvl1pPr>
          </a:lstStyle>
          <a:p>
            <a:pPr marL="38100">
              <a:lnSpc>
                <a:spcPts val="885"/>
              </a:lnSpc>
            </a:pPr>
            <a:fld id="{81D60167-4931-47E6-BA6A-407CBD079E47}" type="slidenum">
              <a:rPr spc="20" dirty="0"/>
              <a:t>‹#›</a:t>
            </a:fld>
            <a:endParaRPr spc="2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bject 3"/>
          <p:cNvPicPr/>
          <p:nvPr/>
        </p:nvPicPr>
        <p:blipFill>
          <a:blip r:embed="rId2" cstate="print"/>
          <a:stretch>
            <a:fillRect/>
          </a:stretch>
        </p:blipFill>
        <p:spPr>
          <a:xfrm>
            <a:off x="770065" y="914381"/>
            <a:ext cx="1903077" cy="2466333"/>
          </a:xfrm>
          <a:prstGeom prst="rect">
            <a:avLst/>
          </a:prstGeom>
        </p:spPr>
      </p:pic>
      <p:sp>
        <p:nvSpPr>
          <p:cNvPr id="4" name="object 4"/>
          <p:cNvSpPr txBox="1"/>
          <p:nvPr/>
        </p:nvSpPr>
        <p:spPr>
          <a:xfrm>
            <a:off x="591322" y="3565225"/>
            <a:ext cx="3887153" cy="771171"/>
          </a:xfrm>
          <a:prstGeom prst="rect">
            <a:avLst/>
          </a:prstGeom>
        </p:spPr>
        <p:txBody>
          <a:bodyPr vert="horz" wrap="square" lIns="0" tIns="39813" rIns="0" bIns="0" rtlCol="0">
            <a:spAutoFit/>
          </a:bodyPr>
          <a:lstStyle/>
          <a:p>
            <a:pPr marL="13970" marR="5588">
              <a:lnSpc>
                <a:spcPts val="1661"/>
              </a:lnSpc>
              <a:spcBef>
                <a:spcPts val="312"/>
              </a:spcBef>
            </a:pPr>
            <a:r>
              <a:rPr sz="1540" b="1" spc="-6" dirty="0">
                <a:latin typeface="Arial"/>
                <a:cs typeface="Arial"/>
              </a:rPr>
              <a:t>12</a:t>
            </a:r>
            <a:r>
              <a:rPr sz="1540" b="1" spc="-22" dirty="0">
                <a:latin typeface="Arial"/>
                <a:cs typeface="Arial"/>
              </a:rPr>
              <a:t> </a:t>
            </a:r>
            <a:r>
              <a:rPr sz="1540" b="1" spc="-6" dirty="0">
                <a:latin typeface="Arial"/>
                <a:cs typeface="Arial"/>
              </a:rPr>
              <a:t>Sessions</a:t>
            </a:r>
            <a:r>
              <a:rPr sz="1540" b="1" spc="-17" dirty="0">
                <a:latin typeface="Arial"/>
                <a:cs typeface="Arial"/>
              </a:rPr>
              <a:t> </a:t>
            </a:r>
            <a:r>
              <a:rPr sz="1540" b="1" spc="-6" dirty="0">
                <a:latin typeface="Arial"/>
                <a:cs typeface="Arial"/>
              </a:rPr>
              <a:t>(lecture(2h)</a:t>
            </a:r>
            <a:r>
              <a:rPr sz="1540" b="1" spc="-17" dirty="0">
                <a:latin typeface="Arial"/>
                <a:cs typeface="Arial"/>
              </a:rPr>
              <a:t> </a:t>
            </a:r>
            <a:r>
              <a:rPr sz="1540" b="1" spc="-6" dirty="0">
                <a:latin typeface="Arial"/>
                <a:cs typeface="Arial"/>
              </a:rPr>
              <a:t>+</a:t>
            </a:r>
            <a:r>
              <a:rPr sz="1540" b="1" spc="-17" dirty="0">
                <a:latin typeface="Arial"/>
                <a:cs typeface="Arial"/>
              </a:rPr>
              <a:t> </a:t>
            </a:r>
            <a:r>
              <a:rPr sz="1540" b="1" spc="-6" dirty="0">
                <a:latin typeface="Arial"/>
                <a:cs typeface="Arial"/>
              </a:rPr>
              <a:t>workshop(2h)), </a:t>
            </a:r>
            <a:r>
              <a:rPr sz="1540" b="1" spc="-413" dirty="0">
                <a:latin typeface="Arial"/>
                <a:cs typeface="Arial"/>
              </a:rPr>
              <a:t> </a:t>
            </a:r>
            <a:endParaRPr lang="en-GB" sz="1540" b="1" spc="-6" dirty="0">
              <a:latin typeface="Arial"/>
              <a:cs typeface="Arial"/>
            </a:endParaRPr>
          </a:p>
          <a:p>
            <a:pPr marL="13970" marR="5588">
              <a:lnSpc>
                <a:spcPts val="1661"/>
              </a:lnSpc>
              <a:spcBef>
                <a:spcPts val="312"/>
              </a:spcBef>
            </a:pPr>
            <a:endParaRPr lang="en-GB" sz="1540" b="1" spc="-6" dirty="0">
              <a:latin typeface="Arial"/>
              <a:cs typeface="Arial"/>
            </a:endParaRPr>
          </a:p>
          <a:p>
            <a:pPr marL="13970" marR="5588">
              <a:lnSpc>
                <a:spcPts val="1661"/>
              </a:lnSpc>
              <a:spcBef>
                <a:spcPts val="312"/>
              </a:spcBef>
            </a:pPr>
            <a:endParaRPr sz="1540" dirty="0">
              <a:latin typeface="Arial"/>
              <a:cs typeface="Arial"/>
            </a:endParaRPr>
          </a:p>
        </p:txBody>
      </p:sp>
      <p:sp>
        <p:nvSpPr>
          <p:cNvPr id="5" name="object 5"/>
          <p:cNvSpPr txBox="1"/>
          <p:nvPr/>
        </p:nvSpPr>
        <p:spPr>
          <a:xfrm>
            <a:off x="659127" y="4301458"/>
            <a:ext cx="3438716" cy="3101681"/>
          </a:xfrm>
          <a:prstGeom prst="rect">
            <a:avLst/>
          </a:prstGeom>
        </p:spPr>
        <p:txBody>
          <a:bodyPr vert="horz" wrap="square" lIns="0" tIns="60768" rIns="0" bIns="0" rtlCol="0">
            <a:spAutoFit/>
          </a:bodyPr>
          <a:lstStyle/>
          <a:p>
            <a:pPr marL="355537" indent="-342265">
              <a:spcBef>
                <a:spcPts val="477"/>
              </a:spcBef>
              <a:buClr>
                <a:srgbClr val="993300"/>
              </a:buClr>
              <a:buChar char="•"/>
              <a:tabLst>
                <a:tab pos="355537" algn="l"/>
                <a:tab pos="356235" algn="l"/>
              </a:tabLst>
            </a:pPr>
            <a:r>
              <a:rPr sz="1540" spc="-6" dirty="0">
                <a:latin typeface="Arial"/>
                <a:cs typeface="Arial"/>
              </a:rPr>
              <a:t>Introduction to</a:t>
            </a:r>
            <a:r>
              <a:rPr sz="1540" spc="-94" dirty="0">
                <a:latin typeface="Arial"/>
                <a:cs typeface="Arial"/>
              </a:rPr>
              <a:t> </a:t>
            </a:r>
            <a:r>
              <a:rPr sz="1540" spc="-6" dirty="0">
                <a:latin typeface="Arial"/>
                <a:cs typeface="Arial"/>
              </a:rPr>
              <a:t>AI [1]</a:t>
            </a:r>
            <a:endParaRPr sz="1540" dirty="0">
              <a:latin typeface="Arial"/>
              <a:cs typeface="Arial"/>
            </a:endParaRPr>
          </a:p>
          <a:p>
            <a:pPr marL="355537" indent="-342265">
              <a:spcBef>
                <a:spcPts val="369"/>
              </a:spcBef>
              <a:buClr>
                <a:srgbClr val="993300"/>
              </a:buClr>
              <a:buChar char="•"/>
              <a:tabLst>
                <a:tab pos="355537" algn="l"/>
                <a:tab pos="356235" algn="l"/>
              </a:tabLst>
            </a:pPr>
            <a:r>
              <a:rPr sz="1540" dirty="0">
                <a:latin typeface="Arial"/>
                <a:cs typeface="Arial"/>
              </a:rPr>
              <a:t>Problem</a:t>
            </a:r>
            <a:r>
              <a:rPr sz="1540" spc="-17" dirty="0">
                <a:latin typeface="Arial"/>
                <a:cs typeface="Arial"/>
              </a:rPr>
              <a:t> </a:t>
            </a:r>
            <a:r>
              <a:rPr sz="1540" dirty="0">
                <a:latin typeface="Arial"/>
                <a:cs typeface="Arial"/>
              </a:rPr>
              <a:t>solving</a:t>
            </a:r>
            <a:r>
              <a:rPr sz="1540" spc="-22" dirty="0">
                <a:latin typeface="Arial"/>
                <a:cs typeface="Arial"/>
              </a:rPr>
              <a:t> </a:t>
            </a:r>
            <a:r>
              <a:rPr sz="1540" spc="-6" dirty="0">
                <a:latin typeface="Arial"/>
                <a:cs typeface="Arial"/>
              </a:rPr>
              <a:t>and</a:t>
            </a:r>
            <a:r>
              <a:rPr sz="1540" spc="-22" dirty="0">
                <a:latin typeface="Arial"/>
                <a:cs typeface="Arial"/>
              </a:rPr>
              <a:t> </a:t>
            </a:r>
            <a:r>
              <a:rPr sz="1540" dirty="0">
                <a:latin typeface="Arial"/>
                <a:cs typeface="Arial"/>
              </a:rPr>
              <a:t>search</a:t>
            </a:r>
            <a:r>
              <a:rPr sz="1540" spc="-22" dirty="0">
                <a:latin typeface="Arial"/>
                <a:cs typeface="Arial"/>
              </a:rPr>
              <a:t> </a:t>
            </a:r>
            <a:r>
              <a:rPr sz="1540" dirty="0">
                <a:latin typeface="Arial"/>
                <a:cs typeface="Arial"/>
              </a:rPr>
              <a:t>[2]</a:t>
            </a:r>
          </a:p>
          <a:p>
            <a:pPr marL="355537" indent="-342265">
              <a:spcBef>
                <a:spcPts val="369"/>
              </a:spcBef>
              <a:buClr>
                <a:srgbClr val="993300"/>
              </a:buClr>
              <a:buChar char="•"/>
              <a:tabLst>
                <a:tab pos="355537" algn="l"/>
                <a:tab pos="356235" algn="l"/>
              </a:tabLst>
            </a:pPr>
            <a:r>
              <a:rPr sz="1540" spc="-6" dirty="0">
                <a:latin typeface="Arial"/>
                <a:cs typeface="Arial"/>
              </a:rPr>
              <a:t>Informed</a:t>
            </a:r>
            <a:r>
              <a:rPr sz="1540" spc="-22" dirty="0">
                <a:latin typeface="Arial"/>
                <a:cs typeface="Arial"/>
              </a:rPr>
              <a:t> </a:t>
            </a:r>
            <a:r>
              <a:rPr sz="1540" spc="-6" dirty="0">
                <a:latin typeface="Arial"/>
                <a:cs typeface="Arial"/>
              </a:rPr>
              <a:t>search</a:t>
            </a:r>
            <a:r>
              <a:rPr sz="1540" spc="-17" dirty="0">
                <a:latin typeface="Arial"/>
                <a:cs typeface="Arial"/>
              </a:rPr>
              <a:t> </a:t>
            </a:r>
            <a:r>
              <a:rPr sz="1540" spc="-6" dirty="0">
                <a:latin typeface="Arial"/>
                <a:cs typeface="Arial"/>
              </a:rPr>
              <a:t>and</a:t>
            </a:r>
            <a:r>
              <a:rPr sz="1540" spc="-22" dirty="0">
                <a:latin typeface="Arial"/>
                <a:cs typeface="Arial"/>
              </a:rPr>
              <a:t> </a:t>
            </a:r>
            <a:r>
              <a:rPr sz="1540" spc="-6" dirty="0">
                <a:latin typeface="Arial"/>
                <a:cs typeface="Arial"/>
              </a:rPr>
              <a:t>heuristics</a:t>
            </a:r>
            <a:r>
              <a:rPr sz="1540" spc="-11" dirty="0">
                <a:latin typeface="Arial"/>
                <a:cs typeface="Arial"/>
              </a:rPr>
              <a:t> </a:t>
            </a:r>
            <a:r>
              <a:rPr sz="1540" spc="-6" dirty="0">
                <a:latin typeface="Arial"/>
                <a:cs typeface="Arial"/>
              </a:rPr>
              <a:t>[1]</a:t>
            </a:r>
            <a:endParaRPr sz="1540" dirty="0">
              <a:latin typeface="Arial"/>
              <a:cs typeface="Arial"/>
            </a:endParaRPr>
          </a:p>
          <a:p>
            <a:pPr marL="355537" indent="-342265">
              <a:spcBef>
                <a:spcPts val="193"/>
              </a:spcBef>
              <a:buClr>
                <a:srgbClr val="993300"/>
              </a:buClr>
              <a:buChar char="•"/>
              <a:tabLst>
                <a:tab pos="355537" algn="l"/>
                <a:tab pos="356235" algn="l"/>
              </a:tabLst>
            </a:pPr>
            <a:r>
              <a:rPr sz="1540" spc="-6" dirty="0">
                <a:latin typeface="Arial"/>
                <a:cs typeface="Arial"/>
              </a:rPr>
              <a:t>Playing</a:t>
            </a:r>
            <a:r>
              <a:rPr sz="1540" spc="-33" dirty="0">
                <a:latin typeface="Arial"/>
                <a:cs typeface="Arial"/>
              </a:rPr>
              <a:t> </a:t>
            </a:r>
            <a:r>
              <a:rPr sz="1540" spc="-6" dirty="0">
                <a:latin typeface="Arial"/>
                <a:cs typeface="Arial"/>
              </a:rPr>
              <a:t>games</a:t>
            </a:r>
            <a:r>
              <a:rPr sz="1540" spc="-28" dirty="0">
                <a:latin typeface="Arial"/>
                <a:cs typeface="Arial"/>
              </a:rPr>
              <a:t> </a:t>
            </a:r>
            <a:r>
              <a:rPr sz="1540" spc="-6" dirty="0">
                <a:latin typeface="Arial"/>
                <a:cs typeface="Arial"/>
              </a:rPr>
              <a:t>[1]</a:t>
            </a:r>
            <a:endParaRPr sz="1540" dirty="0">
              <a:latin typeface="Arial"/>
              <a:cs typeface="Arial"/>
            </a:endParaRPr>
          </a:p>
          <a:p>
            <a:pPr marL="355537" indent="-342265">
              <a:spcBef>
                <a:spcPts val="369"/>
              </a:spcBef>
              <a:buClr>
                <a:srgbClr val="993300"/>
              </a:buClr>
              <a:buChar char="•"/>
              <a:tabLst>
                <a:tab pos="355537" algn="l"/>
                <a:tab pos="356235" algn="l"/>
              </a:tabLst>
            </a:pPr>
            <a:r>
              <a:rPr sz="1540" spc="-6" dirty="0">
                <a:latin typeface="Arial"/>
                <a:cs typeface="Arial"/>
              </a:rPr>
              <a:t>Knowledge</a:t>
            </a:r>
            <a:r>
              <a:rPr sz="1540" spc="-28" dirty="0">
                <a:latin typeface="Arial"/>
                <a:cs typeface="Arial"/>
              </a:rPr>
              <a:t> </a:t>
            </a:r>
            <a:r>
              <a:rPr sz="1540" spc="-6" dirty="0">
                <a:latin typeface="Arial"/>
                <a:cs typeface="Arial"/>
              </a:rPr>
              <a:t>representation</a:t>
            </a:r>
            <a:r>
              <a:rPr sz="1540" spc="-22" dirty="0">
                <a:latin typeface="Arial"/>
                <a:cs typeface="Arial"/>
              </a:rPr>
              <a:t> </a:t>
            </a:r>
            <a:r>
              <a:rPr sz="1540" spc="-6" dirty="0">
                <a:latin typeface="Arial"/>
                <a:cs typeface="Arial"/>
              </a:rPr>
              <a:t>[1]</a:t>
            </a:r>
            <a:endParaRPr sz="1540" dirty="0">
              <a:latin typeface="Arial"/>
              <a:cs typeface="Arial"/>
            </a:endParaRPr>
          </a:p>
          <a:p>
            <a:pPr marL="355537" indent="-342265">
              <a:spcBef>
                <a:spcPts val="550"/>
              </a:spcBef>
              <a:buClr>
                <a:srgbClr val="993300"/>
              </a:buClr>
              <a:buChar char="•"/>
              <a:tabLst>
                <a:tab pos="355537" algn="l"/>
                <a:tab pos="356235" algn="l"/>
              </a:tabLst>
            </a:pPr>
            <a:r>
              <a:rPr sz="1540" dirty="0">
                <a:latin typeface="Arial"/>
                <a:cs typeface="Arial"/>
              </a:rPr>
              <a:t>Classical</a:t>
            </a:r>
            <a:r>
              <a:rPr sz="1540" spc="-17" dirty="0">
                <a:latin typeface="Arial"/>
                <a:cs typeface="Arial"/>
              </a:rPr>
              <a:t> </a:t>
            </a:r>
            <a:r>
              <a:rPr sz="1540" dirty="0">
                <a:latin typeface="Arial"/>
                <a:cs typeface="Arial"/>
              </a:rPr>
              <a:t>planning</a:t>
            </a:r>
            <a:r>
              <a:rPr sz="1540" spc="-28" dirty="0">
                <a:latin typeface="Arial"/>
                <a:cs typeface="Arial"/>
              </a:rPr>
              <a:t> </a:t>
            </a:r>
            <a:r>
              <a:rPr sz="1540" dirty="0">
                <a:latin typeface="Arial"/>
                <a:cs typeface="Arial"/>
              </a:rPr>
              <a:t>[1]</a:t>
            </a:r>
          </a:p>
          <a:p>
            <a:pPr marL="355537" indent="-342265">
              <a:spcBef>
                <a:spcPts val="369"/>
              </a:spcBef>
              <a:buClr>
                <a:srgbClr val="993300"/>
              </a:buClr>
              <a:buChar char="•"/>
              <a:tabLst>
                <a:tab pos="355537" algn="l"/>
                <a:tab pos="356235" algn="l"/>
              </a:tabLst>
            </a:pPr>
            <a:r>
              <a:rPr sz="1540" dirty="0">
                <a:latin typeface="Arial"/>
                <a:cs typeface="Arial"/>
              </a:rPr>
              <a:t>Navigating</a:t>
            </a:r>
            <a:r>
              <a:rPr sz="1540" spc="-33" dirty="0">
                <a:latin typeface="Arial"/>
                <a:cs typeface="Arial"/>
              </a:rPr>
              <a:t> </a:t>
            </a:r>
            <a:r>
              <a:rPr sz="1540" dirty="0">
                <a:latin typeface="Arial"/>
                <a:cs typeface="Arial"/>
              </a:rPr>
              <a:t>robots</a:t>
            </a:r>
            <a:r>
              <a:rPr sz="1540" spc="-33" dirty="0">
                <a:latin typeface="Arial"/>
                <a:cs typeface="Arial"/>
              </a:rPr>
              <a:t> </a:t>
            </a:r>
            <a:r>
              <a:rPr sz="1540" dirty="0">
                <a:latin typeface="Arial"/>
                <a:cs typeface="Arial"/>
              </a:rPr>
              <a:t>[1]</a:t>
            </a:r>
          </a:p>
          <a:p>
            <a:pPr marL="355537" indent="-342265">
              <a:spcBef>
                <a:spcPts val="369"/>
              </a:spcBef>
              <a:buClr>
                <a:srgbClr val="993300"/>
              </a:buClr>
              <a:buChar char="•"/>
              <a:tabLst>
                <a:tab pos="355537" algn="l"/>
                <a:tab pos="356235" algn="l"/>
              </a:tabLst>
            </a:pPr>
            <a:r>
              <a:rPr sz="1540" dirty="0">
                <a:latin typeface="Arial"/>
                <a:cs typeface="Arial"/>
              </a:rPr>
              <a:t>Constraint</a:t>
            </a:r>
            <a:r>
              <a:rPr sz="1540" spc="-28" dirty="0">
                <a:latin typeface="Arial"/>
                <a:cs typeface="Arial"/>
              </a:rPr>
              <a:t> </a:t>
            </a:r>
            <a:r>
              <a:rPr sz="1540" dirty="0">
                <a:latin typeface="Arial"/>
                <a:cs typeface="Arial"/>
              </a:rPr>
              <a:t>satisfaction</a:t>
            </a:r>
            <a:r>
              <a:rPr sz="1540" spc="-28" dirty="0">
                <a:latin typeface="Arial"/>
                <a:cs typeface="Arial"/>
              </a:rPr>
              <a:t> </a:t>
            </a:r>
            <a:r>
              <a:rPr sz="1540" dirty="0">
                <a:latin typeface="Arial"/>
                <a:cs typeface="Arial"/>
              </a:rPr>
              <a:t>problems</a:t>
            </a:r>
            <a:r>
              <a:rPr sz="1540" spc="-22" dirty="0">
                <a:latin typeface="Arial"/>
                <a:cs typeface="Arial"/>
              </a:rPr>
              <a:t> </a:t>
            </a:r>
            <a:r>
              <a:rPr sz="1540" dirty="0">
                <a:latin typeface="Arial"/>
                <a:cs typeface="Arial"/>
              </a:rPr>
              <a:t>[1]</a:t>
            </a:r>
          </a:p>
          <a:p>
            <a:pPr marL="355537" indent="-342265">
              <a:spcBef>
                <a:spcPts val="369"/>
              </a:spcBef>
              <a:buClr>
                <a:srgbClr val="993300"/>
              </a:buClr>
              <a:buChar char="•"/>
              <a:tabLst>
                <a:tab pos="355537" algn="l"/>
                <a:tab pos="356235" algn="l"/>
              </a:tabLst>
            </a:pPr>
            <a:r>
              <a:rPr sz="1540" dirty="0">
                <a:latin typeface="Arial"/>
                <a:cs typeface="Arial"/>
              </a:rPr>
              <a:t>Reinforcement</a:t>
            </a:r>
            <a:r>
              <a:rPr sz="1540" spc="-33" dirty="0">
                <a:latin typeface="Arial"/>
                <a:cs typeface="Arial"/>
              </a:rPr>
              <a:t> </a:t>
            </a:r>
            <a:r>
              <a:rPr sz="1540" dirty="0">
                <a:latin typeface="Arial"/>
                <a:cs typeface="Arial"/>
              </a:rPr>
              <a:t>learning</a:t>
            </a:r>
            <a:r>
              <a:rPr sz="1540" spc="-22" dirty="0">
                <a:latin typeface="Arial"/>
                <a:cs typeface="Arial"/>
              </a:rPr>
              <a:t> </a:t>
            </a:r>
            <a:r>
              <a:rPr sz="1540" dirty="0">
                <a:latin typeface="Arial"/>
                <a:cs typeface="Arial"/>
              </a:rPr>
              <a:t>[2]</a:t>
            </a:r>
          </a:p>
          <a:p>
            <a:pPr marL="355537" marR="287782" indent="-342265">
              <a:lnSpc>
                <a:spcPct val="109000"/>
              </a:lnSpc>
              <a:spcBef>
                <a:spcPts val="28"/>
              </a:spcBef>
              <a:buClr>
                <a:srgbClr val="993300"/>
              </a:buClr>
              <a:buChar char="•"/>
              <a:tabLst>
                <a:tab pos="355537" algn="l"/>
                <a:tab pos="356235" algn="l"/>
              </a:tabLst>
            </a:pPr>
            <a:r>
              <a:rPr sz="1540" dirty="0">
                <a:latin typeface="Arial"/>
                <a:cs typeface="Arial"/>
              </a:rPr>
              <a:t>Ethical, Legal </a:t>
            </a:r>
            <a:r>
              <a:rPr sz="1540" spc="-6" dirty="0">
                <a:latin typeface="Arial"/>
                <a:cs typeface="Arial"/>
              </a:rPr>
              <a:t>and </a:t>
            </a:r>
            <a:r>
              <a:rPr sz="1540" dirty="0">
                <a:latin typeface="Arial"/>
                <a:cs typeface="Arial"/>
              </a:rPr>
              <a:t>Philosophical </a:t>
            </a:r>
            <a:r>
              <a:rPr sz="1540" spc="-413" dirty="0">
                <a:latin typeface="Arial"/>
                <a:cs typeface="Arial"/>
              </a:rPr>
              <a:t> </a:t>
            </a:r>
            <a:r>
              <a:rPr sz="1540" dirty="0">
                <a:latin typeface="Arial"/>
                <a:cs typeface="Arial"/>
              </a:rPr>
              <a:t>issues</a:t>
            </a:r>
            <a:r>
              <a:rPr sz="1540" spc="11" dirty="0">
                <a:latin typeface="Arial"/>
                <a:cs typeface="Arial"/>
              </a:rPr>
              <a:t> </a:t>
            </a:r>
            <a:r>
              <a:rPr sz="1540" spc="-6" dirty="0">
                <a:latin typeface="Arial"/>
                <a:cs typeface="Arial"/>
              </a:rPr>
              <a:t>of</a:t>
            </a:r>
            <a:r>
              <a:rPr sz="1540" spc="11" dirty="0">
                <a:latin typeface="Arial"/>
                <a:cs typeface="Arial"/>
              </a:rPr>
              <a:t> </a:t>
            </a:r>
            <a:r>
              <a:rPr sz="1540" spc="-6" dirty="0">
                <a:latin typeface="Arial"/>
                <a:cs typeface="Arial"/>
              </a:rPr>
              <a:t>AI</a:t>
            </a:r>
            <a:r>
              <a:rPr sz="1540" spc="17" dirty="0">
                <a:latin typeface="Arial"/>
                <a:cs typeface="Arial"/>
              </a:rPr>
              <a:t> </a:t>
            </a:r>
            <a:r>
              <a:rPr sz="1540" dirty="0">
                <a:latin typeface="Arial"/>
                <a:cs typeface="Arial"/>
              </a:rPr>
              <a:t>[1]</a:t>
            </a:r>
          </a:p>
        </p:txBody>
      </p:sp>
      <p:sp>
        <p:nvSpPr>
          <p:cNvPr id="6" name="object 6"/>
          <p:cNvSpPr txBox="1"/>
          <p:nvPr/>
        </p:nvSpPr>
        <p:spPr>
          <a:xfrm>
            <a:off x="4936757" y="3091952"/>
            <a:ext cx="3879469" cy="1422762"/>
          </a:xfrm>
          <a:prstGeom prst="rect">
            <a:avLst/>
          </a:prstGeom>
        </p:spPr>
        <p:txBody>
          <a:bodyPr vert="horz" wrap="square" lIns="0" tIns="83122" rIns="0" bIns="0" rtlCol="0">
            <a:spAutoFit/>
          </a:bodyPr>
          <a:lstStyle/>
          <a:p>
            <a:pPr marL="273114" indent="-259842">
              <a:spcBef>
                <a:spcPts val="655"/>
              </a:spcBef>
              <a:buFont typeface="Symbol"/>
              <a:buChar char=""/>
              <a:tabLst>
                <a:tab pos="273114" algn="l"/>
                <a:tab pos="273812" algn="l"/>
              </a:tabLst>
            </a:pPr>
            <a:r>
              <a:rPr sz="1540" dirty="0">
                <a:latin typeface="Arial"/>
                <a:cs typeface="Arial"/>
              </a:rPr>
              <a:t>Implement </a:t>
            </a:r>
            <a:r>
              <a:rPr sz="1540" spc="-6" dirty="0">
                <a:latin typeface="Arial"/>
                <a:cs typeface="Arial"/>
              </a:rPr>
              <a:t>AI</a:t>
            </a:r>
            <a:r>
              <a:rPr sz="1540" spc="6" dirty="0">
                <a:latin typeface="Arial"/>
                <a:cs typeface="Arial"/>
              </a:rPr>
              <a:t> </a:t>
            </a:r>
            <a:r>
              <a:rPr sz="1540" dirty="0">
                <a:latin typeface="Arial"/>
                <a:cs typeface="Arial"/>
              </a:rPr>
              <a:t>for</a:t>
            </a:r>
            <a:r>
              <a:rPr sz="1540" spc="6" dirty="0">
                <a:latin typeface="Arial"/>
                <a:cs typeface="Arial"/>
              </a:rPr>
              <a:t> </a:t>
            </a:r>
            <a:r>
              <a:rPr sz="1540" spc="-6" dirty="0">
                <a:latin typeface="Arial"/>
                <a:cs typeface="Arial"/>
              </a:rPr>
              <a:t>a</a:t>
            </a:r>
            <a:r>
              <a:rPr sz="1540" dirty="0">
                <a:latin typeface="Arial"/>
                <a:cs typeface="Arial"/>
              </a:rPr>
              <a:t> </a:t>
            </a:r>
            <a:r>
              <a:rPr sz="1540" spc="-6" dirty="0">
                <a:latin typeface="Arial"/>
                <a:cs typeface="Arial"/>
              </a:rPr>
              <a:t>puzzle</a:t>
            </a:r>
            <a:r>
              <a:rPr sz="1540" spc="6" dirty="0">
                <a:latin typeface="Arial"/>
                <a:cs typeface="Arial"/>
              </a:rPr>
              <a:t> </a:t>
            </a:r>
            <a:r>
              <a:rPr sz="1540" spc="-6" dirty="0">
                <a:latin typeface="Arial"/>
                <a:cs typeface="Arial"/>
              </a:rPr>
              <a:t>or</a:t>
            </a:r>
            <a:r>
              <a:rPr sz="1540" spc="6" dirty="0">
                <a:latin typeface="Arial"/>
                <a:cs typeface="Arial"/>
              </a:rPr>
              <a:t> </a:t>
            </a:r>
            <a:r>
              <a:rPr sz="1540" spc="-6" dirty="0">
                <a:latin typeface="Arial"/>
                <a:cs typeface="Arial"/>
              </a:rPr>
              <a:t>a</a:t>
            </a:r>
            <a:r>
              <a:rPr sz="1540" dirty="0">
                <a:latin typeface="Arial"/>
                <a:cs typeface="Arial"/>
              </a:rPr>
              <a:t> game</a:t>
            </a:r>
          </a:p>
          <a:p>
            <a:pPr marL="273114" indent="-259842">
              <a:spcBef>
                <a:spcPts val="550"/>
              </a:spcBef>
              <a:buFont typeface="Symbol"/>
              <a:buChar char=""/>
              <a:tabLst>
                <a:tab pos="273114" algn="l"/>
                <a:tab pos="273812" algn="l"/>
              </a:tabLst>
            </a:pPr>
            <a:r>
              <a:rPr sz="1540" dirty="0">
                <a:latin typeface="Arial"/>
                <a:cs typeface="Arial"/>
              </a:rPr>
              <a:t>Write</a:t>
            </a:r>
            <a:r>
              <a:rPr sz="1540" spc="-22" dirty="0">
                <a:latin typeface="Arial"/>
                <a:cs typeface="Arial"/>
              </a:rPr>
              <a:t> </a:t>
            </a:r>
            <a:r>
              <a:rPr sz="1540" spc="-6" dirty="0">
                <a:latin typeface="Arial"/>
                <a:cs typeface="Arial"/>
              </a:rPr>
              <a:t>a</a:t>
            </a:r>
            <a:r>
              <a:rPr sz="1540" spc="-22" dirty="0">
                <a:latin typeface="Arial"/>
                <a:cs typeface="Arial"/>
              </a:rPr>
              <a:t> </a:t>
            </a:r>
            <a:r>
              <a:rPr sz="1540" dirty="0">
                <a:latin typeface="Arial"/>
                <a:cs typeface="Arial"/>
              </a:rPr>
              <a:t>report</a:t>
            </a:r>
          </a:p>
          <a:p>
            <a:pPr marL="273114" indent="-259842">
              <a:spcBef>
                <a:spcPts val="193"/>
              </a:spcBef>
              <a:buFont typeface="Symbol"/>
              <a:buChar char=""/>
              <a:tabLst>
                <a:tab pos="273114" algn="l"/>
                <a:tab pos="273812" algn="l"/>
              </a:tabLst>
            </a:pPr>
            <a:r>
              <a:rPr sz="1540" spc="-6" dirty="0">
                <a:latin typeface="Arial"/>
                <a:cs typeface="Arial"/>
              </a:rPr>
              <a:t>Released</a:t>
            </a:r>
            <a:r>
              <a:rPr sz="1540" spc="-17" dirty="0">
                <a:latin typeface="Arial"/>
                <a:cs typeface="Arial"/>
              </a:rPr>
              <a:t> </a:t>
            </a:r>
            <a:r>
              <a:rPr sz="1540" spc="-6" dirty="0">
                <a:latin typeface="Arial"/>
                <a:cs typeface="Arial"/>
              </a:rPr>
              <a:t>in</a:t>
            </a:r>
            <a:r>
              <a:rPr sz="1540" spc="-11" dirty="0">
                <a:latin typeface="Arial"/>
                <a:cs typeface="Arial"/>
              </a:rPr>
              <a:t> Week</a:t>
            </a:r>
            <a:r>
              <a:rPr sz="1540" spc="-17" dirty="0">
                <a:latin typeface="Arial"/>
                <a:cs typeface="Arial"/>
              </a:rPr>
              <a:t> </a:t>
            </a:r>
            <a:r>
              <a:rPr lang="en-GB" sz="1540" spc="-17" dirty="0">
                <a:latin typeface="Arial"/>
                <a:cs typeface="Arial"/>
              </a:rPr>
              <a:t>3</a:t>
            </a:r>
            <a:endParaRPr sz="1540" dirty="0">
              <a:latin typeface="Arial"/>
              <a:cs typeface="Arial"/>
            </a:endParaRPr>
          </a:p>
          <a:p>
            <a:pPr marL="273114" marR="5588" indent="-259842">
              <a:spcBef>
                <a:spcPts val="358"/>
              </a:spcBef>
              <a:buFont typeface="Symbol"/>
              <a:buChar char=""/>
              <a:tabLst>
                <a:tab pos="273114" algn="l"/>
                <a:tab pos="273812" algn="l"/>
              </a:tabLst>
            </a:pPr>
            <a:r>
              <a:rPr sz="1540" spc="-6" dirty="0">
                <a:latin typeface="Arial"/>
                <a:cs typeface="Arial"/>
              </a:rPr>
              <a:t>Must</a:t>
            </a:r>
            <a:r>
              <a:rPr sz="1540" spc="-17" dirty="0">
                <a:latin typeface="Arial"/>
                <a:cs typeface="Arial"/>
              </a:rPr>
              <a:t> </a:t>
            </a:r>
            <a:r>
              <a:rPr sz="1540" spc="-6" dirty="0">
                <a:latin typeface="Arial"/>
                <a:cs typeface="Arial"/>
              </a:rPr>
              <a:t>be</a:t>
            </a:r>
            <a:r>
              <a:rPr sz="1540" spc="-11" dirty="0">
                <a:latin typeface="Arial"/>
                <a:cs typeface="Arial"/>
              </a:rPr>
              <a:t> </a:t>
            </a:r>
            <a:r>
              <a:rPr sz="1540" spc="-6" dirty="0">
                <a:latin typeface="Arial"/>
                <a:cs typeface="Arial"/>
              </a:rPr>
              <a:t>submitted</a:t>
            </a:r>
            <a:r>
              <a:rPr sz="1540" spc="-17" dirty="0">
                <a:latin typeface="Arial"/>
                <a:cs typeface="Arial"/>
              </a:rPr>
              <a:t> </a:t>
            </a:r>
            <a:r>
              <a:rPr sz="1540" spc="-6" dirty="0">
                <a:latin typeface="Arial"/>
                <a:cs typeface="Arial"/>
              </a:rPr>
              <a:t>by</a:t>
            </a:r>
            <a:r>
              <a:rPr sz="1540" spc="-11" dirty="0">
                <a:latin typeface="Arial"/>
                <a:cs typeface="Arial"/>
              </a:rPr>
              <a:t> </a:t>
            </a:r>
            <a:r>
              <a:rPr sz="1540" spc="-6" dirty="0">
                <a:latin typeface="Arial"/>
                <a:cs typeface="Arial"/>
              </a:rPr>
              <a:t>the</a:t>
            </a:r>
            <a:r>
              <a:rPr sz="1540" spc="-11" dirty="0">
                <a:latin typeface="Arial"/>
                <a:cs typeface="Arial"/>
              </a:rPr>
              <a:t> </a:t>
            </a:r>
            <a:r>
              <a:rPr sz="1540" spc="-6" dirty="0">
                <a:latin typeface="Arial"/>
                <a:cs typeface="Arial"/>
              </a:rPr>
              <a:t>end</a:t>
            </a:r>
            <a:r>
              <a:rPr sz="1540" spc="-17" dirty="0">
                <a:latin typeface="Arial"/>
                <a:cs typeface="Arial"/>
              </a:rPr>
              <a:t> </a:t>
            </a:r>
            <a:r>
              <a:rPr sz="1540" spc="-6" dirty="0">
                <a:latin typeface="Arial"/>
                <a:cs typeface="Arial"/>
              </a:rPr>
              <a:t>of</a:t>
            </a:r>
            <a:r>
              <a:rPr sz="1540" spc="-11" dirty="0">
                <a:latin typeface="Arial"/>
                <a:cs typeface="Arial"/>
              </a:rPr>
              <a:t> Week </a:t>
            </a:r>
            <a:r>
              <a:rPr sz="1540" spc="-6" dirty="0">
                <a:latin typeface="Arial"/>
                <a:cs typeface="Arial"/>
              </a:rPr>
              <a:t>11 </a:t>
            </a:r>
            <a:r>
              <a:rPr sz="1540" spc="-413" dirty="0">
                <a:latin typeface="Arial"/>
                <a:cs typeface="Arial"/>
              </a:rPr>
              <a:t> </a:t>
            </a:r>
            <a:r>
              <a:rPr sz="1540" spc="-6" dirty="0">
                <a:latin typeface="Arial"/>
                <a:cs typeface="Arial"/>
              </a:rPr>
              <a:t>(</a:t>
            </a:r>
            <a:r>
              <a:rPr lang="en-GB" sz="1540" spc="-6" dirty="0">
                <a:latin typeface="Arial"/>
                <a:cs typeface="Arial"/>
              </a:rPr>
              <a:t>08/12/2023 Before</a:t>
            </a:r>
            <a:r>
              <a:rPr sz="1540" spc="-6" dirty="0">
                <a:latin typeface="Arial"/>
                <a:cs typeface="Arial"/>
              </a:rPr>
              <a:t> Christmas)</a:t>
            </a:r>
            <a:endParaRPr sz="1540" dirty="0">
              <a:latin typeface="Arial"/>
              <a:cs typeface="Arial"/>
            </a:endParaRPr>
          </a:p>
        </p:txBody>
      </p:sp>
      <p:sp>
        <p:nvSpPr>
          <p:cNvPr id="7" name="object 7"/>
          <p:cNvSpPr txBox="1"/>
          <p:nvPr/>
        </p:nvSpPr>
        <p:spPr>
          <a:xfrm>
            <a:off x="3001912" y="859199"/>
            <a:ext cx="3874580" cy="2208168"/>
          </a:xfrm>
          <a:prstGeom prst="rect">
            <a:avLst/>
          </a:prstGeom>
        </p:spPr>
        <p:txBody>
          <a:bodyPr vert="horz" wrap="square" lIns="0" tIns="60768" rIns="0" bIns="0" rtlCol="0">
            <a:spAutoFit/>
          </a:bodyPr>
          <a:lstStyle/>
          <a:p>
            <a:pPr marL="32130">
              <a:spcBef>
                <a:spcPts val="477"/>
              </a:spcBef>
            </a:pPr>
            <a:r>
              <a:rPr sz="1540" b="1" spc="-6" dirty="0">
                <a:latin typeface="Arial"/>
                <a:cs typeface="Arial"/>
              </a:rPr>
              <a:t>Course</a:t>
            </a:r>
            <a:r>
              <a:rPr sz="1540" b="1" spc="-44" dirty="0">
                <a:latin typeface="Arial"/>
                <a:cs typeface="Arial"/>
              </a:rPr>
              <a:t> </a:t>
            </a:r>
            <a:r>
              <a:rPr sz="1540" b="1" spc="-11" dirty="0">
                <a:latin typeface="Arial"/>
                <a:cs typeface="Arial"/>
              </a:rPr>
              <a:t>text:</a:t>
            </a:r>
            <a:endParaRPr sz="1540" dirty="0">
              <a:latin typeface="Arial"/>
              <a:cs typeface="Arial"/>
            </a:endParaRPr>
          </a:p>
          <a:p>
            <a:pPr marL="101283" marR="110363" indent="-101283">
              <a:lnSpc>
                <a:spcPct val="120000"/>
              </a:lnSpc>
              <a:buClr>
                <a:srgbClr val="993300"/>
              </a:buClr>
              <a:buSzPct val="92857"/>
              <a:buChar char="•"/>
              <a:tabLst>
                <a:tab pos="101283" algn="l"/>
              </a:tabLst>
            </a:pPr>
            <a:r>
              <a:rPr sz="1540" spc="-6" dirty="0">
                <a:latin typeface="Arial"/>
                <a:cs typeface="Arial"/>
              </a:rPr>
              <a:t>“Artificial</a:t>
            </a:r>
            <a:r>
              <a:rPr sz="1540" spc="-11" dirty="0">
                <a:latin typeface="Arial"/>
                <a:cs typeface="Arial"/>
              </a:rPr>
              <a:t> </a:t>
            </a:r>
            <a:r>
              <a:rPr sz="1540" spc="-6" dirty="0">
                <a:latin typeface="Arial"/>
                <a:cs typeface="Arial"/>
              </a:rPr>
              <a:t>Intelligence:</a:t>
            </a:r>
            <a:r>
              <a:rPr sz="1540" spc="-94" dirty="0">
                <a:latin typeface="Arial"/>
                <a:cs typeface="Arial"/>
              </a:rPr>
              <a:t> </a:t>
            </a:r>
            <a:r>
              <a:rPr sz="1540" spc="-11" dirty="0">
                <a:latin typeface="Arial"/>
                <a:cs typeface="Arial"/>
              </a:rPr>
              <a:t>A</a:t>
            </a:r>
            <a:r>
              <a:rPr sz="1540" spc="-77" dirty="0">
                <a:latin typeface="Arial"/>
                <a:cs typeface="Arial"/>
              </a:rPr>
              <a:t> </a:t>
            </a:r>
            <a:r>
              <a:rPr sz="1540" spc="-11" dirty="0">
                <a:latin typeface="Arial"/>
                <a:cs typeface="Arial"/>
              </a:rPr>
              <a:t>modern </a:t>
            </a:r>
            <a:r>
              <a:rPr sz="1540" spc="-6" dirty="0">
                <a:latin typeface="Arial"/>
                <a:cs typeface="Arial"/>
              </a:rPr>
              <a:t>approach” </a:t>
            </a:r>
            <a:r>
              <a:rPr sz="1540" spc="-407" dirty="0">
                <a:latin typeface="Arial"/>
                <a:cs typeface="Arial"/>
              </a:rPr>
              <a:t> </a:t>
            </a:r>
            <a:r>
              <a:rPr sz="1540" spc="-6" dirty="0">
                <a:latin typeface="Arial"/>
                <a:cs typeface="Arial"/>
              </a:rPr>
              <a:t>by Russell </a:t>
            </a:r>
            <a:r>
              <a:rPr sz="1540" spc="-11" dirty="0">
                <a:latin typeface="Arial"/>
                <a:cs typeface="Arial"/>
              </a:rPr>
              <a:t>&amp;</a:t>
            </a:r>
            <a:r>
              <a:rPr sz="1540" dirty="0">
                <a:latin typeface="Arial"/>
                <a:cs typeface="Arial"/>
              </a:rPr>
              <a:t> </a:t>
            </a:r>
            <a:r>
              <a:rPr sz="1540" spc="-6" dirty="0">
                <a:latin typeface="Arial"/>
                <a:cs typeface="Arial"/>
              </a:rPr>
              <a:t>Norvig</a:t>
            </a:r>
            <a:endParaRPr sz="1540" dirty="0">
              <a:latin typeface="Arial"/>
              <a:cs typeface="Arial"/>
            </a:endParaRPr>
          </a:p>
          <a:p>
            <a:pPr marL="85217" indent="-71946">
              <a:spcBef>
                <a:spcPts val="1117"/>
              </a:spcBef>
              <a:buClr>
                <a:srgbClr val="993300"/>
              </a:buClr>
              <a:buSzPct val="93103"/>
              <a:buChar char="•"/>
              <a:tabLst>
                <a:tab pos="85916" algn="l"/>
              </a:tabLst>
            </a:pPr>
            <a:r>
              <a:rPr lang="en-GB" sz="1595" spc="-6" dirty="0">
                <a:latin typeface="Arial"/>
                <a:cs typeface="Arial"/>
              </a:rPr>
              <a:t>Fourth</a:t>
            </a:r>
            <a:r>
              <a:rPr sz="1595" dirty="0">
                <a:latin typeface="Arial"/>
                <a:cs typeface="Arial"/>
              </a:rPr>
              <a:t> </a:t>
            </a:r>
            <a:r>
              <a:rPr sz="1595" spc="-6" dirty="0">
                <a:latin typeface="Arial"/>
                <a:cs typeface="Arial"/>
              </a:rPr>
              <a:t>edition</a:t>
            </a:r>
            <a:r>
              <a:rPr sz="1595" spc="11" dirty="0">
                <a:latin typeface="Arial"/>
                <a:cs typeface="Arial"/>
              </a:rPr>
              <a:t> </a:t>
            </a:r>
            <a:r>
              <a:rPr sz="1400" spc="22" dirty="0">
                <a:latin typeface="Arial"/>
                <a:cs typeface="Arial"/>
              </a:rPr>
              <a:t>ISBN</a:t>
            </a:r>
            <a:r>
              <a:rPr sz="1400" spc="17" dirty="0">
                <a:latin typeface="Arial"/>
                <a:cs typeface="Arial"/>
              </a:rPr>
              <a:t> </a:t>
            </a:r>
            <a:r>
              <a:rPr sz="1400" spc="11" dirty="0">
                <a:latin typeface="Arial"/>
                <a:cs typeface="Arial"/>
              </a:rPr>
              <a:t>0132071487,</a:t>
            </a:r>
            <a:r>
              <a:rPr sz="1400" spc="6" dirty="0">
                <a:latin typeface="Arial"/>
                <a:cs typeface="Arial"/>
              </a:rPr>
              <a:t> </a:t>
            </a:r>
            <a:r>
              <a:rPr sz="1400" spc="17" dirty="0">
                <a:latin typeface="Arial"/>
                <a:cs typeface="Arial"/>
              </a:rPr>
              <a:t>Pearson</a:t>
            </a:r>
            <a:r>
              <a:rPr sz="1400" spc="6" dirty="0">
                <a:latin typeface="Arial"/>
                <a:cs typeface="Arial"/>
              </a:rPr>
              <a:t> </a:t>
            </a:r>
            <a:r>
              <a:rPr sz="1400" spc="11" dirty="0">
                <a:latin typeface="Arial"/>
                <a:cs typeface="Arial"/>
              </a:rPr>
              <a:t>Education</a:t>
            </a:r>
            <a:endParaRPr sz="1400" dirty="0">
              <a:latin typeface="Arial"/>
              <a:cs typeface="Arial"/>
            </a:endParaRPr>
          </a:p>
          <a:p>
            <a:pPr marL="1743456" marR="584645" indent="3493">
              <a:lnSpc>
                <a:spcPct val="121000"/>
              </a:lnSpc>
              <a:spcBef>
                <a:spcPts val="1480"/>
              </a:spcBef>
            </a:pPr>
            <a:r>
              <a:rPr sz="1540" b="1" dirty="0">
                <a:latin typeface="Arial"/>
                <a:cs typeface="Arial"/>
              </a:rPr>
              <a:t>Assessment</a:t>
            </a:r>
            <a:r>
              <a:rPr sz="880" b="1" dirty="0">
                <a:latin typeface="Arial"/>
                <a:cs typeface="Arial"/>
              </a:rPr>
              <a:t>: </a:t>
            </a:r>
            <a:r>
              <a:rPr sz="880" b="1" spc="6" dirty="0">
                <a:latin typeface="Arial"/>
                <a:cs typeface="Arial"/>
              </a:rPr>
              <a:t> </a:t>
            </a:r>
            <a:r>
              <a:rPr sz="1540" b="1" spc="-11" dirty="0">
                <a:latin typeface="Arial"/>
                <a:cs typeface="Arial"/>
              </a:rPr>
              <a:t>50%</a:t>
            </a:r>
            <a:r>
              <a:rPr sz="1540" b="1" spc="-83" dirty="0">
                <a:latin typeface="Arial"/>
                <a:cs typeface="Arial"/>
              </a:rPr>
              <a:t> </a:t>
            </a:r>
            <a:r>
              <a:rPr sz="1540" b="1" spc="-6" dirty="0">
                <a:latin typeface="Arial"/>
                <a:cs typeface="Arial"/>
              </a:rPr>
              <a:t>coursework</a:t>
            </a:r>
            <a:endParaRPr sz="1540" dirty="0">
              <a:latin typeface="Arial"/>
              <a:cs typeface="Arial"/>
            </a:endParaRPr>
          </a:p>
        </p:txBody>
      </p:sp>
      <p:sp>
        <p:nvSpPr>
          <p:cNvPr id="8" name="object 8"/>
          <p:cNvSpPr txBox="1"/>
          <p:nvPr/>
        </p:nvSpPr>
        <p:spPr>
          <a:xfrm>
            <a:off x="4807245" y="4603959"/>
            <a:ext cx="4793955" cy="1148199"/>
          </a:xfrm>
          <a:prstGeom prst="rect">
            <a:avLst/>
          </a:prstGeom>
        </p:spPr>
        <p:txBody>
          <a:bodyPr vert="horz" wrap="square" lIns="0" tIns="59373" rIns="0" bIns="0" rtlCol="0">
            <a:spAutoFit/>
          </a:bodyPr>
          <a:lstStyle/>
          <a:p>
            <a:pPr marL="13970">
              <a:spcBef>
                <a:spcPts val="468"/>
              </a:spcBef>
            </a:pPr>
            <a:r>
              <a:rPr sz="1540" b="1" spc="-11" dirty="0">
                <a:latin typeface="Arial"/>
                <a:cs typeface="Arial"/>
              </a:rPr>
              <a:t>50%</a:t>
            </a:r>
            <a:r>
              <a:rPr sz="1540" b="1" spc="-28" dirty="0">
                <a:latin typeface="Arial"/>
                <a:cs typeface="Arial"/>
              </a:rPr>
              <a:t> </a:t>
            </a:r>
            <a:r>
              <a:rPr sz="1540" b="1" spc="-6" dirty="0">
                <a:latin typeface="Arial"/>
                <a:cs typeface="Arial"/>
              </a:rPr>
              <a:t>written</a:t>
            </a:r>
            <a:r>
              <a:rPr sz="1540" b="1" spc="-28" dirty="0">
                <a:latin typeface="Arial"/>
                <a:cs typeface="Arial"/>
              </a:rPr>
              <a:t> </a:t>
            </a:r>
            <a:r>
              <a:rPr sz="1540" b="1" spc="-11" dirty="0">
                <a:latin typeface="Arial"/>
                <a:cs typeface="Arial"/>
              </a:rPr>
              <a:t>exam</a:t>
            </a:r>
            <a:endParaRPr sz="1540" dirty="0">
              <a:latin typeface="Arial"/>
              <a:cs typeface="Arial"/>
            </a:endParaRPr>
          </a:p>
          <a:p>
            <a:pPr marL="412814" indent="-259842">
              <a:spcBef>
                <a:spcPts val="358"/>
              </a:spcBef>
              <a:buFont typeface="Symbol"/>
              <a:buChar char=""/>
              <a:tabLst>
                <a:tab pos="412814" algn="l"/>
                <a:tab pos="413512" algn="l"/>
              </a:tabLst>
            </a:pPr>
            <a:r>
              <a:rPr sz="1540" spc="-6" dirty="0">
                <a:latin typeface="Arial"/>
                <a:cs typeface="Arial"/>
              </a:rPr>
              <a:t>held</a:t>
            </a:r>
            <a:r>
              <a:rPr sz="1540" spc="-17" dirty="0">
                <a:latin typeface="Arial"/>
                <a:cs typeface="Arial"/>
              </a:rPr>
              <a:t> </a:t>
            </a:r>
            <a:r>
              <a:rPr sz="1540" spc="-6" dirty="0">
                <a:latin typeface="Arial"/>
                <a:cs typeface="Arial"/>
              </a:rPr>
              <a:t>between</a:t>
            </a:r>
            <a:r>
              <a:rPr sz="1540" spc="-17" dirty="0">
                <a:latin typeface="Arial"/>
                <a:cs typeface="Arial"/>
              </a:rPr>
              <a:t> </a:t>
            </a:r>
            <a:r>
              <a:rPr sz="1540" spc="-6" dirty="0">
                <a:latin typeface="Arial"/>
                <a:cs typeface="Arial"/>
              </a:rPr>
              <a:t>1</a:t>
            </a:r>
            <a:r>
              <a:rPr lang="en-GB" sz="1540" spc="-6" dirty="0">
                <a:latin typeface="Arial"/>
                <a:cs typeface="Arial"/>
              </a:rPr>
              <a:t>5</a:t>
            </a:r>
            <a:r>
              <a:rPr sz="1540" spc="-17" dirty="0">
                <a:latin typeface="Arial"/>
                <a:cs typeface="Arial"/>
              </a:rPr>
              <a:t> </a:t>
            </a:r>
            <a:r>
              <a:rPr sz="1540" spc="-6" dirty="0">
                <a:latin typeface="Arial"/>
                <a:cs typeface="Arial"/>
              </a:rPr>
              <a:t>January</a:t>
            </a:r>
            <a:r>
              <a:rPr sz="1540" spc="-17" dirty="0">
                <a:latin typeface="Arial"/>
                <a:cs typeface="Arial"/>
              </a:rPr>
              <a:t> </a:t>
            </a:r>
            <a:r>
              <a:rPr sz="1540" spc="-6" dirty="0">
                <a:latin typeface="Arial"/>
                <a:cs typeface="Arial"/>
              </a:rPr>
              <a:t>and</a:t>
            </a:r>
            <a:r>
              <a:rPr sz="1540" spc="-17" dirty="0">
                <a:latin typeface="Arial"/>
                <a:cs typeface="Arial"/>
              </a:rPr>
              <a:t> </a:t>
            </a:r>
            <a:r>
              <a:rPr lang="en-GB" sz="1540" spc="-6" dirty="0">
                <a:latin typeface="Arial"/>
                <a:cs typeface="Arial"/>
              </a:rPr>
              <a:t>28</a:t>
            </a:r>
            <a:r>
              <a:rPr sz="1540" spc="-17" dirty="0">
                <a:latin typeface="Arial"/>
                <a:cs typeface="Arial"/>
              </a:rPr>
              <a:t> </a:t>
            </a:r>
            <a:r>
              <a:rPr lang="en-GB" sz="1540" spc="-6" dirty="0">
                <a:latin typeface="Arial"/>
                <a:cs typeface="Arial"/>
              </a:rPr>
              <a:t>January</a:t>
            </a:r>
            <a:r>
              <a:rPr sz="1540" spc="-17" dirty="0">
                <a:latin typeface="Arial"/>
                <a:cs typeface="Arial"/>
              </a:rPr>
              <a:t> </a:t>
            </a:r>
            <a:r>
              <a:rPr sz="1540" spc="-6" dirty="0">
                <a:latin typeface="Arial"/>
                <a:cs typeface="Arial"/>
              </a:rPr>
              <a:t>202</a:t>
            </a:r>
            <a:r>
              <a:rPr lang="en-GB" sz="1540" spc="-6" dirty="0">
                <a:latin typeface="Arial"/>
                <a:cs typeface="Arial"/>
              </a:rPr>
              <a:t>4</a:t>
            </a:r>
            <a:endParaRPr sz="1540" dirty="0">
              <a:latin typeface="Arial"/>
              <a:cs typeface="Arial"/>
            </a:endParaRPr>
          </a:p>
          <a:p>
            <a:pPr>
              <a:spcBef>
                <a:spcPts val="55"/>
              </a:spcBef>
            </a:pPr>
            <a:endParaRPr sz="2035" dirty="0">
              <a:latin typeface="Arial"/>
              <a:cs typeface="Arial"/>
            </a:endParaRPr>
          </a:p>
          <a:p>
            <a:pPr marL="67056"/>
            <a:r>
              <a:rPr sz="1540" b="1" spc="-6" dirty="0">
                <a:latin typeface="Arial"/>
                <a:cs typeface="Arial"/>
              </a:rPr>
              <a:t>How</a:t>
            </a:r>
            <a:r>
              <a:rPr sz="1540" b="1" spc="11" dirty="0">
                <a:latin typeface="Arial"/>
                <a:cs typeface="Arial"/>
              </a:rPr>
              <a:t> </a:t>
            </a:r>
            <a:r>
              <a:rPr sz="1540" b="1" spc="-6" dirty="0">
                <a:latin typeface="Arial"/>
                <a:cs typeface="Arial"/>
              </a:rPr>
              <a:t>not</a:t>
            </a:r>
            <a:r>
              <a:rPr sz="1540" b="1" spc="11" dirty="0">
                <a:latin typeface="Arial"/>
                <a:cs typeface="Arial"/>
              </a:rPr>
              <a:t> </a:t>
            </a:r>
            <a:r>
              <a:rPr sz="1540" b="1" spc="-6" dirty="0">
                <a:latin typeface="Arial"/>
                <a:cs typeface="Arial"/>
              </a:rPr>
              <a:t>to</a:t>
            </a:r>
            <a:r>
              <a:rPr sz="1540" b="1" spc="11" dirty="0">
                <a:latin typeface="Arial"/>
                <a:cs typeface="Arial"/>
              </a:rPr>
              <a:t> </a:t>
            </a:r>
            <a:r>
              <a:rPr sz="1540" b="1" dirty="0">
                <a:latin typeface="Arial"/>
                <a:cs typeface="Arial"/>
              </a:rPr>
              <a:t>fail</a:t>
            </a:r>
            <a:r>
              <a:rPr sz="1540" b="1" spc="17" dirty="0">
                <a:latin typeface="Arial"/>
                <a:cs typeface="Arial"/>
              </a:rPr>
              <a:t> </a:t>
            </a:r>
            <a:r>
              <a:rPr sz="1540" b="1" spc="-6" dirty="0">
                <a:latin typeface="Arial"/>
                <a:cs typeface="Arial"/>
              </a:rPr>
              <a:t>the</a:t>
            </a:r>
            <a:r>
              <a:rPr sz="1540" b="1" spc="11" dirty="0">
                <a:latin typeface="Arial"/>
                <a:cs typeface="Arial"/>
              </a:rPr>
              <a:t> </a:t>
            </a:r>
            <a:r>
              <a:rPr sz="1540" b="1" spc="-6" dirty="0">
                <a:latin typeface="Arial"/>
                <a:cs typeface="Arial"/>
              </a:rPr>
              <a:t>module:</a:t>
            </a:r>
            <a:endParaRPr sz="1540" dirty="0">
              <a:latin typeface="Arial"/>
              <a:cs typeface="Arial"/>
            </a:endParaRPr>
          </a:p>
        </p:txBody>
      </p:sp>
      <p:sp>
        <p:nvSpPr>
          <p:cNvPr id="9" name="object 9"/>
          <p:cNvSpPr txBox="1"/>
          <p:nvPr/>
        </p:nvSpPr>
        <p:spPr>
          <a:xfrm>
            <a:off x="5015202" y="5841403"/>
            <a:ext cx="4336987" cy="1318694"/>
          </a:xfrm>
          <a:prstGeom prst="rect">
            <a:avLst/>
          </a:prstGeom>
        </p:spPr>
        <p:txBody>
          <a:bodyPr vert="horz" wrap="square" lIns="0" tIns="13970" rIns="0" bIns="0" rtlCol="0">
            <a:spAutoFit/>
          </a:bodyPr>
          <a:lstStyle/>
          <a:p>
            <a:pPr marL="355537" marR="5588" indent="-342265">
              <a:lnSpc>
                <a:spcPct val="109000"/>
              </a:lnSpc>
              <a:spcBef>
                <a:spcPts val="110"/>
              </a:spcBef>
              <a:buClr>
                <a:srgbClr val="993300"/>
              </a:buClr>
              <a:buChar char="•"/>
              <a:tabLst>
                <a:tab pos="355537" algn="l"/>
                <a:tab pos="356235" algn="l"/>
              </a:tabLst>
            </a:pPr>
            <a:r>
              <a:rPr sz="1540" dirty="0">
                <a:latin typeface="Arial"/>
                <a:cs typeface="Arial"/>
              </a:rPr>
              <a:t>Finish</a:t>
            </a:r>
            <a:r>
              <a:rPr sz="1540" spc="-6" dirty="0">
                <a:latin typeface="Arial"/>
                <a:cs typeface="Arial"/>
              </a:rPr>
              <a:t> at</a:t>
            </a:r>
            <a:r>
              <a:rPr sz="1540" dirty="0">
                <a:latin typeface="Arial"/>
                <a:cs typeface="Arial"/>
              </a:rPr>
              <a:t> </a:t>
            </a:r>
            <a:r>
              <a:rPr sz="1540" spc="-6" dirty="0">
                <a:latin typeface="Arial"/>
                <a:cs typeface="Arial"/>
              </a:rPr>
              <a:t>home</a:t>
            </a:r>
            <a:r>
              <a:rPr sz="1540" dirty="0">
                <a:latin typeface="Arial"/>
                <a:cs typeface="Arial"/>
              </a:rPr>
              <a:t> all programming assignments, </a:t>
            </a:r>
            <a:r>
              <a:rPr sz="1540" spc="-413" dirty="0">
                <a:latin typeface="Arial"/>
                <a:cs typeface="Arial"/>
              </a:rPr>
              <a:t> </a:t>
            </a:r>
            <a:r>
              <a:rPr sz="1540" spc="-6" dirty="0">
                <a:latin typeface="Arial"/>
                <a:cs typeface="Arial"/>
              </a:rPr>
              <a:t>even</a:t>
            </a:r>
            <a:r>
              <a:rPr sz="1540" spc="6" dirty="0">
                <a:latin typeface="Arial"/>
                <a:cs typeface="Arial"/>
              </a:rPr>
              <a:t> </a:t>
            </a:r>
            <a:r>
              <a:rPr sz="1540" dirty="0">
                <a:latin typeface="Arial"/>
                <a:cs typeface="Arial"/>
              </a:rPr>
              <a:t>if</a:t>
            </a:r>
            <a:r>
              <a:rPr sz="1540" spc="11" dirty="0">
                <a:latin typeface="Arial"/>
                <a:cs typeface="Arial"/>
              </a:rPr>
              <a:t> </a:t>
            </a:r>
            <a:r>
              <a:rPr sz="1540" dirty="0">
                <a:latin typeface="Arial"/>
                <a:cs typeface="Arial"/>
              </a:rPr>
              <a:t>it</a:t>
            </a:r>
            <a:r>
              <a:rPr sz="1540" spc="6" dirty="0">
                <a:latin typeface="Arial"/>
                <a:cs typeface="Arial"/>
              </a:rPr>
              <a:t> </a:t>
            </a:r>
            <a:r>
              <a:rPr sz="1540" dirty="0">
                <a:latin typeface="Arial"/>
                <a:cs typeface="Arial"/>
              </a:rPr>
              <a:t>takes</a:t>
            </a:r>
            <a:r>
              <a:rPr sz="1540" spc="11" dirty="0">
                <a:latin typeface="Arial"/>
                <a:cs typeface="Arial"/>
              </a:rPr>
              <a:t> </a:t>
            </a:r>
            <a:r>
              <a:rPr sz="1540" spc="-6" dirty="0">
                <a:latin typeface="Arial"/>
                <a:cs typeface="Arial"/>
              </a:rPr>
              <a:t>a</a:t>
            </a:r>
            <a:r>
              <a:rPr sz="1540" spc="6" dirty="0">
                <a:latin typeface="Arial"/>
                <a:cs typeface="Arial"/>
              </a:rPr>
              <a:t> </a:t>
            </a:r>
            <a:r>
              <a:rPr sz="1540" dirty="0">
                <a:latin typeface="Arial"/>
                <a:cs typeface="Arial"/>
              </a:rPr>
              <a:t>lot</a:t>
            </a:r>
            <a:r>
              <a:rPr sz="1540" spc="11" dirty="0">
                <a:latin typeface="Arial"/>
                <a:cs typeface="Arial"/>
              </a:rPr>
              <a:t> </a:t>
            </a:r>
            <a:r>
              <a:rPr sz="1540" spc="-6" dirty="0">
                <a:latin typeface="Arial"/>
                <a:cs typeface="Arial"/>
              </a:rPr>
              <a:t>of</a:t>
            </a:r>
            <a:r>
              <a:rPr sz="1540" spc="11" dirty="0">
                <a:latin typeface="Arial"/>
                <a:cs typeface="Arial"/>
              </a:rPr>
              <a:t> </a:t>
            </a:r>
            <a:r>
              <a:rPr sz="1540" spc="-6" dirty="0">
                <a:latin typeface="Arial"/>
                <a:cs typeface="Arial"/>
              </a:rPr>
              <a:t>your</a:t>
            </a:r>
            <a:r>
              <a:rPr sz="1540" spc="6" dirty="0">
                <a:latin typeface="Arial"/>
                <a:cs typeface="Arial"/>
              </a:rPr>
              <a:t> </a:t>
            </a:r>
            <a:r>
              <a:rPr sz="1540" dirty="0">
                <a:latin typeface="Arial"/>
                <a:cs typeface="Arial"/>
              </a:rPr>
              <a:t>spare</a:t>
            </a:r>
            <a:r>
              <a:rPr sz="1540" spc="11" dirty="0">
                <a:latin typeface="Arial"/>
                <a:cs typeface="Arial"/>
              </a:rPr>
              <a:t> </a:t>
            </a:r>
            <a:r>
              <a:rPr sz="1540" dirty="0">
                <a:latin typeface="Arial"/>
                <a:cs typeface="Arial"/>
              </a:rPr>
              <a:t>time</a:t>
            </a:r>
            <a:endParaRPr sz="1540">
              <a:latin typeface="Arial"/>
              <a:cs typeface="Arial"/>
            </a:endParaRPr>
          </a:p>
          <a:p>
            <a:pPr marL="355537" indent="-342265">
              <a:spcBef>
                <a:spcPts val="193"/>
              </a:spcBef>
              <a:buClr>
                <a:srgbClr val="993300"/>
              </a:buClr>
              <a:buChar char="•"/>
              <a:tabLst>
                <a:tab pos="355537" algn="l"/>
                <a:tab pos="356235" algn="l"/>
              </a:tabLst>
            </a:pPr>
            <a:r>
              <a:rPr sz="1540" spc="-6" dirty="0">
                <a:latin typeface="Arial"/>
                <a:cs typeface="Arial"/>
              </a:rPr>
              <a:t>Read</a:t>
            </a:r>
            <a:r>
              <a:rPr sz="1540" spc="-38" dirty="0">
                <a:latin typeface="Arial"/>
                <a:cs typeface="Arial"/>
              </a:rPr>
              <a:t> </a:t>
            </a:r>
            <a:r>
              <a:rPr sz="1540" spc="-6" dirty="0">
                <a:latin typeface="Arial"/>
                <a:cs typeface="Arial"/>
              </a:rPr>
              <a:t>the</a:t>
            </a:r>
            <a:r>
              <a:rPr sz="1540" spc="-33" dirty="0">
                <a:latin typeface="Arial"/>
                <a:cs typeface="Arial"/>
              </a:rPr>
              <a:t> </a:t>
            </a:r>
            <a:r>
              <a:rPr sz="1540" spc="-6" dirty="0">
                <a:latin typeface="Arial"/>
                <a:cs typeface="Arial"/>
              </a:rPr>
              <a:t>textbook</a:t>
            </a:r>
            <a:endParaRPr sz="1540">
              <a:latin typeface="Arial"/>
              <a:cs typeface="Arial"/>
            </a:endParaRPr>
          </a:p>
          <a:p>
            <a:pPr marL="355537" marR="563690" indent="-342265">
              <a:spcBef>
                <a:spcPts val="369"/>
              </a:spcBef>
              <a:buClr>
                <a:srgbClr val="993300"/>
              </a:buClr>
              <a:buChar char="•"/>
              <a:tabLst>
                <a:tab pos="355537" algn="l"/>
                <a:tab pos="356235" algn="l"/>
              </a:tabLst>
            </a:pPr>
            <a:r>
              <a:rPr sz="1540" spc="-6" dirty="0">
                <a:latin typeface="Arial"/>
                <a:cs typeface="Arial"/>
              </a:rPr>
              <a:t>Solve</a:t>
            </a:r>
            <a:r>
              <a:rPr sz="1540" spc="-22" dirty="0">
                <a:latin typeface="Arial"/>
                <a:cs typeface="Arial"/>
              </a:rPr>
              <a:t> </a:t>
            </a:r>
            <a:r>
              <a:rPr sz="1540" spc="-6" dirty="0">
                <a:latin typeface="Arial"/>
                <a:cs typeface="Arial"/>
              </a:rPr>
              <a:t>theoretical</a:t>
            </a:r>
            <a:r>
              <a:rPr sz="1540" spc="-17" dirty="0">
                <a:latin typeface="Arial"/>
                <a:cs typeface="Arial"/>
              </a:rPr>
              <a:t> </a:t>
            </a:r>
            <a:r>
              <a:rPr sz="1540" spc="-6" dirty="0">
                <a:latin typeface="Arial"/>
                <a:cs typeface="Arial"/>
              </a:rPr>
              <a:t>problems</a:t>
            </a:r>
            <a:r>
              <a:rPr sz="1540" spc="-22" dirty="0">
                <a:latin typeface="Arial"/>
                <a:cs typeface="Arial"/>
              </a:rPr>
              <a:t> </a:t>
            </a:r>
            <a:r>
              <a:rPr sz="1540" spc="-6" dirty="0">
                <a:latin typeface="Arial"/>
                <a:cs typeface="Arial"/>
              </a:rPr>
              <a:t>on</a:t>
            </a:r>
            <a:r>
              <a:rPr sz="1540" spc="-17" dirty="0">
                <a:latin typeface="Arial"/>
                <a:cs typeface="Arial"/>
              </a:rPr>
              <a:t> </a:t>
            </a:r>
            <a:r>
              <a:rPr sz="1540" spc="-6" dirty="0">
                <a:latin typeface="Arial"/>
                <a:cs typeface="Arial"/>
              </a:rPr>
              <a:t>your</a:t>
            </a:r>
            <a:r>
              <a:rPr sz="1540" spc="-22" dirty="0">
                <a:latin typeface="Arial"/>
                <a:cs typeface="Arial"/>
              </a:rPr>
              <a:t> </a:t>
            </a:r>
            <a:r>
              <a:rPr sz="1540" spc="-6" dirty="0">
                <a:latin typeface="Arial"/>
                <a:cs typeface="Arial"/>
              </a:rPr>
              <a:t>own </a:t>
            </a:r>
            <a:r>
              <a:rPr sz="1540" spc="-413" dirty="0">
                <a:latin typeface="Arial"/>
                <a:cs typeface="Arial"/>
              </a:rPr>
              <a:t> </a:t>
            </a:r>
            <a:r>
              <a:rPr sz="1540" spc="-6" dirty="0">
                <a:latin typeface="Arial"/>
                <a:cs typeface="Arial"/>
              </a:rPr>
              <a:t>before</a:t>
            </a:r>
            <a:r>
              <a:rPr sz="1540" spc="-11" dirty="0">
                <a:latin typeface="Arial"/>
                <a:cs typeface="Arial"/>
              </a:rPr>
              <a:t> we </a:t>
            </a:r>
            <a:r>
              <a:rPr sz="1540" spc="-6" dirty="0">
                <a:latin typeface="Arial"/>
                <a:cs typeface="Arial"/>
              </a:rPr>
              <a:t>discuss</a:t>
            </a:r>
            <a:r>
              <a:rPr sz="1540" spc="-11" dirty="0">
                <a:latin typeface="Arial"/>
                <a:cs typeface="Arial"/>
              </a:rPr>
              <a:t> </a:t>
            </a:r>
            <a:r>
              <a:rPr sz="1540" spc="-6" dirty="0">
                <a:latin typeface="Arial"/>
                <a:cs typeface="Arial"/>
              </a:rPr>
              <a:t>them in</a:t>
            </a:r>
            <a:r>
              <a:rPr sz="1540" spc="-11" dirty="0">
                <a:latin typeface="Arial"/>
                <a:cs typeface="Arial"/>
              </a:rPr>
              <a:t> </a:t>
            </a:r>
            <a:r>
              <a:rPr sz="1540" spc="-6" dirty="0">
                <a:latin typeface="Arial"/>
                <a:cs typeface="Arial"/>
              </a:rPr>
              <a:t>class</a:t>
            </a:r>
            <a:endParaRPr sz="1540">
              <a:latin typeface="Arial"/>
              <a:cs typeface="Arial"/>
            </a:endParaRPr>
          </a:p>
        </p:txBody>
      </p:sp>
      <p:sp>
        <p:nvSpPr>
          <p:cNvPr id="2" name="object 7">
            <a:extLst>
              <a:ext uri="{FF2B5EF4-FFF2-40B4-BE49-F238E27FC236}">
                <a16:creationId xmlns:a16="http://schemas.microsoft.com/office/drawing/2014/main" id="{7028266A-0CE1-1492-F17A-6467E72F9BE5}"/>
              </a:ext>
            </a:extLst>
          </p:cNvPr>
          <p:cNvSpPr txBox="1"/>
          <p:nvPr/>
        </p:nvSpPr>
        <p:spPr>
          <a:xfrm>
            <a:off x="533400" y="196136"/>
            <a:ext cx="5501365" cy="492249"/>
          </a:xfrm>
          <a:prstGeom prst="rect">
            <a:avLst/>
          </a:prstGeom>
        </p:spPr>
        <p:txBody>
          <a:bodyPr vert="horz" wrap="square" lIns="0" tIns="60768" rIns="0" bIns="0" rtlCol="0">
            <a:spAutoFit/>
          </a:bodyPr>
          <a:lstStyle/>
          <a:p>
            <a:pPr marL="32130">
              <a:spcBef>
                <a:spcPts val="477"/>
              </a:spcBef>
            </a:pPr>
            <a:r>
              <a:rPr lang="en-GB" sz="2800" b="1" spc="-6" dirty="0">
                <a:latin typeface="Arial"/>
                <a:cs typeface="Arial"/>
              </a:rPr>
              <a:t>CS7050 Artificial Intelligence</a:t>
            </a:r>
            <a:endParaRPr sz="2800" dirty="0">
              <a:latin typeface="Arial"/>
              <a:cs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885"/>
              </a:lnSpc>
            </a:pPr>
            <a:r>
              <a:rPr spc="15" dirty="0"/>
              <a:t>Chapter</a:t>
            </a:r>
            <a:r>
              <a:rPr spc="20" dirty="0"/>
              <a:t> 1</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885"/>
              </a:lnSpc>
            </a:pPr>
            <a:fld id="{81D60167-4931-47E6-BA6A-407CBD079E47}" type="slidenum">
              <a:rPr spc="20" dirty="0"/>
              <a:t>10</a:t>
            </a:fld>
            <a:endParaRPr spc="20" dirty="0"/>
          </a:p>
        </p:txBody>
      </p:sp>
      <p:sp>
        <p:nvSpPr>
          <p:cNvPr id="2" name="object 2"/>
          <p:cNvSpPr txBox="1">
            <a:spLocks noGrp="1"/>
          </p:cNvSpPr>
          <p:nvPr>
            <p:ph type="title"/>
          </p:nvPr>
        </p:nvSpPr>
        <p:spPr>
          <a:xfrm>
            <a:off x="535024" y="1010818"/>
            <a:ext cx="8761375" cy="333425"/>
          </a:xfrm>
          <a:prstGeom prst="rect">
            <a:avLst/>
          </a:prstGeom>
          <a:ln w="51816">
            <a:solidFill>
              <a:srgbClr val="000000"/>
            </a:solidFill>
          </a:ln>
        </p:spPr>
        <p:txBody>
          <a:bodyPr vert="horz" wrap="square" lIns="0" tIns="0" rIns="0" bIns="0" rtlCol="0">
            <a:spAutoFit/>
          </a:bodyPr>
          <a:lstStyle/>
          <a:p>
            <a:pPr marR="635" algn="ctr">
              <a:lnSpc>
                <a:spcPts val="2635"/>
              </a:lnSpc>
            </a:pPr>
            <a:r>
              <a:rPr spc="130" dirty="0"/>
              <a:t>Acting</a:t>
            </a:r>
            <a:r>
              <a:rPr spc="240" dirty="0"/>
              <a:t> </a:t>
            </a:r>
            <a:r>
              <a:rPr spc="60" dirty="0"/>
              <a:t>rationally</a:t>
            </a:r>
            <a:r>
              <a:rPr lang="en-GB" spc="60" dirty="0"/>
              <a:t>: Ability to change the environment</a:t>
            </a:r>
            <a:endParaRPr spc="60" dirty="0"/>
          </a:p>
        </p:txBody>
      </p:sp>
      <p:sp>
        <p:nvSpPr>
          <p:cNvPr id="3" name="object 3"/>
          <p:cNvSpPr txBox="1"/>
          <p:nvPr/>
        </p:nvSpPr>
        <p:spPr>
          <a:xfrm>
            <a:off x="496567" y="1608802"/>
            <a:ext cx="8761375" cy="5878275"/>
          </a:xfrm>
          <a:prstGeom prst="rect">
            <a:avLst/>
          </a:prstGeom>
        </p:spPr>
        <p:txBody>
          <a:bodyPr vert="horz" wrap="square" lIns="0" tIns="14604" rIns="0" bIns="0" rtlCol="0">
            <a:spAutoFit/>
          </a:bodyPr>
          <a:lstStyle/>
          <a:p>
            <a:pPr marL="12700">
              <a:lnSpc>
                <a:spcPct val="100000"/>
              </a:lnSpc>
              <a:spcBef>
                <a:spcPts val="114"/>
              </a:spcBef>
            </a:pPr>
            <a:r>
              <a:rPr sz="2050" b="1" spc="-30" dirty="0">
                <a:solidFill>
                  <a:srgbClr val="0000FF"/>
                </a:solidFill>
                <a:latin typeface="Calibri"/>
                <a:cs typeface="Calibri"/>
              </a:rPr>
              <a:t>Rational</a:t>
            </a:r>
            <a:r>
              <a:rPr sz="2050" spc="204" dirty="0">
                <a:solidFill>
                  <a:srgbClr val="00007E"/>
                </a:solidFill>
                <a:latin typeface="Calibri"/>
                <a:cs typeface="Calibri"/>
              </a:rPr>
              <a:t> </a:t>
            </a:r>
            <a:r>
              <a:rPr sz="2050" spc="-70" dirty="0">
                <a:latin typeface="Calibri"/>
                <a:cs typeface="Calibri"/>
              </a:rPr>
              <a:t>behavior:</a:t>
            </a:r>
            <a:r>
              <a:rPr sz="2050" spc="15" dirty="0">
                <a:latin typeface="Calibri"/>
                <a:cs typeface="Calibri"/>
              </a:rPr>
              <a:t> </a:t>
            </a:r>
            <a:r>
              <a:rPr sz="2050" spc="-60" dirty="0">
                <a:latin typeface="Calibri"/>
                <a:cs typeface="Calibri"/>
              </a:rPr>
              <a:t>doing</a:t>
            </a:r>
            <a:r>
              <a:rPr sz="2050" spc="190" dirty="0">
                <a:latin typeface="Calibri"/>
                <a:cs typeface="Calibri"/>
              </a:rPr>
              <a:t> </a:t>
            </a:r>
            <a:r>
              <a:rPr sz="2050" spc="-80" dirty="0">
                <a:latin typeface="Calibri"/>
                <a:cs typeface="Calibri"/>
              </a:rPr>
              <a:t>the</a:t>
            </a:r>
            <a:r>
              <a:rPr sz="2050" spc="195" dirty="0">
                <a:latin typeface="Calibri"/>
                <a:cs typeface="Calibri"/>
              </a:rPr>
              <a:t> </a:t>
            </a:r>
            <a:r>
              <a:rPr sz="2050" spc="-30" dirty="0">
                <a:latin typeface="Calibri"/>
                <a:cs typeface="Calibri"/>
              </a:rPr>
              <a:t>right</a:t>
            </a:r>
            <a:r>
              <a:rPr sz="2050" spc="180" dirty="0">
                <a:latin typeface="Calibri"/>
                <a:cs typeface="Calibri"/>
              </a:rPr>
              <a:t> </a:t>
            </a:r>
            <a:r>
              <a:rPr sz="2050" spc="-40" dirty="0">
                <a:latin typeface="Calibri"/>
                <a:cs typeface="Calibri"/>
              </a:rPr>
              <a:t>thing</a:t>
            </a:r>
            <a:endParaRPr sz="2050" dirty="0">
              <a:latin typeface="Calibri"/>
              <a:cs typeface="Calibri"/>
            </a:endParaRPr>
          </a:p>
          <a:p>
            <a:pPr marL="354965" marR="5080" indent="-342900">
              <a:lnSpc>
                <a:spcPct val="101000"/>
              </a:lnSpc>
              <a:spcBef>
                <a:spcPts val="1535"/>
              </a:spcBef>
              <a:buFont typeface="Arial" panose="020B0604020202020204" pitchFamily="34" charset="0"/>
              <a:buChar char="•"/>
            </a:pPr>
            <a:r>
              <a:rPr sz="2050" spc="20" dirty="0">
                <a:latin typeface="Calibri"/>
                <a:cs typeface="Calibri"/>
              </a:rPr>
              <a:t>The</a:t>
            </a:r>
            <a:r>
              <a:rPr sz="2050" spc="195" dirty="0">
                <a:latin typeface="Calibri"/>
                <a:cs typeface="Calibri"/>
              </a:rPr>
              <a:t> </a:t>
            </a:r>
            <a:r>
              <a:rPr sz="2050" spc="-30" dirty="0">
                <a:latin typeface="Calibri"/>
                <a:cs typeface="Calibri"/>
              </a:rPr>
              <a:t>right</a:t>
            </a:r>
            <a:r>
              <a:rPr sz="2050" spc="185" dirty="0">
                <a:latin typeface="Calibri"/>
                <a:cs typeface="Calibri"/>
              </a:rPr>
              <a:t> </a:t>
            </a:r>
            <a:r>
              <a:rPr sz="2050" spc="-35" dirty="0">
                <a:latin typeface="Calibri"/>
                <a:cs typeface="Calibri"/>
              </a:rPr>
              <a:t>thing:</a:t>
            </a:r>
            <a:r>
              <a:rPr sz="2050" spc="10" dirty="0">
                <a:latin typeface="Calibri"/>
                <a:cs typeface="Calibri"/>
              </a:rPr>
              <a:t> </a:t>
            </a:r>
            <a:r>
              <a:rPr sz="2050" spc="-35" dirty="0">
                <a:latin typeface="Calibri"/>
                <a:cs typeface="Calibri"/>
              </a:rPr>
              <a:t>that</a:t>
            </a:r>
            <a:r>
              <a:rPr sz="2050" spc="200" dirty="0">
                <a:latin typeface="Calibri"/>
                <a:cs typeface="Calibri"/>
              </a:rPr>
              <a:t> </a:t>
            </a:r>
            <a:r>
              <a:rPr sz="2050" spc="-70" dirty="0">
                <a:latin typeface="Calibri"/>
                <a:cs typeface="Calibri"/>
              </a:rPr>
              <a:t>which</a:t>
            </a:r>
            <a:r>
              <a:rPr sz="2050" spc="204" dirty="0">
                <a:latin typeface="Calibri"/>
                <a:cs typeface="Calibri"/>
              </a:rPr>
              <a:t> </a:t>
            </a:r>
            <a:r>
              <a:rPr sz="2050" spc="-40" dirty="0">
                <a:latin typeface="Calibri"/>
                <a:cs typeface="Calibri"/>
              </a:rPr>
              <a:t>is</a:t>
            </a:r>
            <a:r>
              <a:rPr sz="2050" spc="200" dirty="0">
                <a:latin typeface="Calibri"/>
                <a:cs typeface="Calibri"/>
              </a:rPr>
              <a:t> </a:t>
            </a:r>
            <a:r>
              <a:rPr sz="2050" spc="-75" dirty="0">
                <a:latin typeface="Calibri"/>
                <a:cs typeface="Calibri"/>
              </a:rPr>
              <a:t>expected</a:t>
            </a:r>
            <a:r>
              <a:rPr sz="2050" spc="180" dirty="0">
                <a:latin typeface="Calibri"/>
                <a:cs typeface="Calibri"/>
              </a:rPr>
              <a:t> </a:t>
            </a:r>
            <a:r>
              <a:rPr sz="2050" spc="-55" dirty="0">
                <a:latin typeface="Calibri"/>
                <a:cs typeface="Calibri"/>
              </a:rPr>
              <a:t>to</a:t>
            </a:r>
            <a:r>
              <a:rPr sz="2050" spc="200" dirty="0">
                <a:latin typeface="Calibri"/>
                <a:cs typeface="Calibri"/>
              </a:rPr>
              <a:t> </a:t>
            </a:r>
            <a:r>
              <a:rPr sz="2050" spc="-55" dirty="0">
                <a:latin typeface="Calibri"/>
                <a:cs typeface="Calibri"/>
              </a:rPr>
              <a:t>maximize</a:t>
            </a:r>
            <a:r>
              <a:rPr sz="2050" spc="195" dirty="0">
                <a:latin typeface="Calibri"/>
                <a:cs typeface="Calibri"/>
              </a:rPr>
              <a:t> </a:t>
            </a:r>
            <a:r>
              <a:rPr sz="2050" spc="-45" dirty="0">
                <a:latin typeface="Calibri"/>
                <a:cs typeface="Calibri"/>
              </a:rPr>
              <a:t>goal</a:t>
            </a:r>
            <a:r>
              <a:rPr sz="2050" spc="185" dirty="0">
                <a:latin typeface="Calibri"/>
                <a:cs typeface="Calibri"/>
              </a:rPr>
              <a:t> </a:t>
            </a:r>
            <a:r>
              <a:rPr sz="2050" spc="-65" dirty="0">
                <a:latin typeface="Calibri"/>
                <a:cs typeface="Calibri"/>
              </a:rPr>
              <a:t>achievement, </a:t>
            </a:r>
            <a:r>
              <a:rPr sz="2050" spc="-450" dirty="0">
                <a:latin typeface="Calibri"/>
                <a:cs typeface="Calibri"/>
              </a:rPr>
              <a:t> </a:t>
            </a:r>
            <a:r>
              <a:rPr sz="2050" spc="-55" dirty="0">
                <a:latin typeface="Calibri"/>
                <a:cs typeface="Calibri"/>
              </a:rPr>
              <a:t>given</a:t>
            </a:r>
            <a:r>
              <a:rPr sz="2050" spc="175" dirty="0">
                <a:latin typeface="Calibri"/>
                <a:cs typeface="Calibri"/>
              </a:rPr>
              <a:t> </a:t>
            </a:r>
            <a:r>
              <a:rPr sz="2050" spc="-80" dirty="0">
                <a:latin typeface="Calibri"/>
                <a:cs typeface="Calibri"/>
              </a:rPr>
              <a:t>the</a:t>
            </a:r>
            <a:r>
              <a:rPr sz="2050" spc="200" dirty="0">
                <a:latin typeface="Calibri"/>
                <a:cs typeface="Calibri"/>
              </a:rPr>
              <a:t> </a:t>
            </a:r>
            <a:r>
              <a:rPr sz="2050" spc="-50" dirty="0">
                <a:latin typeface="Calibri"/>
                <a:cs typeface="Calibri"/>
              </a:rPr>
              <a:t>available</a:t>
            </a:r>
            <a:r>
              <a:rPr sz="2050" spc="145" dirty="0">
                <a:latin typeface="Calibri"/>
                <a:cs typeface="Calibri"/>
              </a:rPr>
              <a:t> </a:t>
            </a:r>
            <a:r>
              <a:rPr sz="2050" spc="-70" dirty="0">
                <a:latin typeface="Calibri"/>
                <a:cs typeface="Calibri"/>
              </a:rPr>
              <a:t>information</a:t>
            </a:r>
            <a:endParaRPr sz="2050" dirty="0">
              <a:latin typeface="Calibri"/>
              <a:cs typeface="Calibri"/>
            </a:endParaRPr>
          </a:p>
          <a:p>
            <a:pPr marL="355600" marR="900430" indent="-342900">
              <a:lnSpc>
                <a:spcPct val="101499"/>
              </a:lnSpc>
              <a:spcBef>
                <a:spcPts val="1525"/>
              </a:spcBef>
              <a:buFont typeface="Arial" panose="020B0604020202020204" pitchFamily="34" charset="0"/>
              <a:buChar char="•"/>
            </a:pPr>
            <a:r>
              <a:rPr sz="2050" spc="-25" dirty="0">
                <a:latin typeface="Calibri"/>
                <a:cs typeface="Calibri"/>
              </a:rPr>
              <a:t>Doesn’t</a:t>
            </a:r>
            <a:r>
              <a:rPr sz="2050" spc="175" dirty="0">
                <a:latin typeface="Calibri"/>
                <a:cs typeface="Calibri"/>
              </a:rPr>
              <a:t> </a:t>
            </a:r>
            <a:r>
              <a:rPr sz="2050" spc="-70" dirty="0">
                <a:latin typeface="Calibri"/>
                <a:cs typeface="Calibri"/>
              </a:rPr>
              <a:t>necessarily</a:t>
            </a:r>
            <a:r>
              <a:rPr sz="2050" spc="175" dirty="0">
                <a:latin typeface="Calibri"/>
                <a:cs typeface="Calibri"/>
              </a:rPr>
              <a:t> </a:t>
            </a:r>
            <a:r>
              <a:rPr sz="2050" spc="-70" dirty="0">
                <a:latin typeface="Calibri"/>
                <a:cs typeface="Calibri"/>
              </a:rPr>
              <a:t>involve</a:t>
            </a:r>
            <a:r>
              <a:rPr sz="2050" spc="195" dirty="0">
                <a:latin typeface="Calibri"/>
                <a:cs typeface="Calibri"/>
              </a:rPr>
              <a:t> </a:t>
            </a:r>
            <a:r>
              <a:rPr sz="2050" spc="-25" dirty="0">
                <a:latin typeface="Calibri"/>
                <a:cs typeface="Calibri"/>
              </a:rPr>
              <a:t>thinking—e.g.,</a:t>
            </a:r>
            <a:r>
              <a:rPr sz="2050" spc="275" dirty="0">
                <a:latin typeface="Calibri"/>
                <a:cs typeface="Calibri"/>
              </a:rPr>
              <a:t> </a:t>
            </a:r>
            <a:r>
              <a:rPr sz="2050" spc="-35" dirty="0">
                <a:latin typeface="Calibri"/>
                <a:cs typeface="Calibri"/>
              </a:rPr>
              <a:t>blinking</a:t>
            </a:r>
            <a:r>
              <a:rPr sz="2050" spc="190" dirty="0">
                <a:latin typeface="Calibri"/>
                <a:cs typeface="Calibri"/>
              </a:rPr>
              <a:t> </a:t>
            </a:r>
            <a:r>
              <a:rPr sz="2050" spc="-55" dirty="0">
                <a:latin typeface="Calibri"/>
                <a:cs typeface="Calibri"/>
              </a:rPr>
              <a:t>reflex—but </a:t>
            </a:r>
            <a:r>
              <a:rPr sz="2050" spc="-450" dirty="0">
                <a:latin typeface="Calibri"/>
                <a:cs typeface="Calibri"/>
              </a:rPr>
              <a:t> </a:t>
            </a:r>
            <a:r>
              <a:rPr sz="2050" spc="-40" dirty="0">
                <a:latin typeface="Calibri"/>
                <a:cs typeface="Calibri"/>
              </a:rPr>
              <a:t>thinking</a:t>
            </a:r>
            <a:r>
              <a:rPr sz="2050" spc="225" dirty="0">
                <a:latin typeface="Calibri"/>
                <a:cs typeface="Calibri"/>
              </a:rPr>
              <a:t> </a:t>
            </a:r>
            <a:r>
              <a:rPr sz="2050" spc="-70" dirty="0">
                <a:latin typeface="Calibri"/>
                <a:cs typeface="Calibri"/>
              </a:rPr>
              <a:t>should</a:t>
            </a:r>
            <a:r>
              <a:rPr sz="2050" spc="175" dirty="0">
                <a:latin typeface="Calibri"/>
                <a:cs typeface="Calibri"/>
              </a:rPr>
              <a:t> </a:t>
            </a:r>
            <a:r>
              <a:rPr sz="2050" spc="-100" dirty="0">
                <a:latin typeface="Calibri"/>
                <a:cs typeface="Calibri"/>
              </a:rPr>
              <a:t>be</a:t>
            </a:r>
            <a:r>
              <a:rPr sz="2050" spc="200" dirty="0">
                <a:latin typeface="Calibri"/>
                <a:cs typeface="Calibri"/>
              </a:rPr>
              <a:t> </a:t>
            </a:r>
            <a:r>
              <a:rPr sz="2050" spc="-50" dirty="0">
                <a:latin typeface="Calibri"/>
                <a:cs typeface="Calibri"/>
              </a:rPr>
              <a:t>in</a:t>
            </a:r>
            <a:r>
              <a:rPr sz="2050" spc="180" dirty="0">
                <a:latin typeface="Calibri"/>
                <a:cs typeface="Calibri"/>
              </a:rPr>
              <a:t> </a:t>
            </a:r>
            <a:r>
              <a:rPr sz="2050" spc="-80" dirty="0">
                <a:latin typeface="Calibri"/>
                <a:cs typeface="Calibri"/>
              </a:rPr>
              <a:t>the</a:t>
            </a:r>
            <a:r>
              <a:rPr sz="2050" spc="200" dirty="0">
                <a:latin typeface="Calibri"/>
                <a:cs typeface="Calibri"/>
              </a:rPr>
              <a:t> </a:t>
            </a:r>
            <a:r>
              <a:rPr sz="2050" spc="-70" dirty="0">
                <a:latin typeface="Calibri"/>
                <a:cs typeface="Calibri"/>
              </a:rPr>
              <a:t>service</a:t>
            </a:r>
            <a:r>
              <a:rPr sz="2050" spc="180" dirty="0">
                <a:latin typeface="Calibri"/>
                <a:cs typeface="Calibri"/>
              </a:rPr>
              <a:t> </a:t>
            </a:r>
            <a:r>
              <a:rPr sz="2050" spc="-75" dirty="0">
                <a:latin typeface="Calibri"/>
                <a:cs typeface="Calibri"/>
              </a:rPr>
              <a:t>of</a:t>
            </a:r>
            <a:r>
              <a:rPr sz="2050" spc="175" dirty="0">
                <a:latin typeface="Calibri"/>
                <a:cs typeface="Calibri"/>
              </a:rPr>
              <a:t> </a:t>
            </a:r>
            <a:r>
              <a:rPr sz="2050" spc="-50" dirty="0">
                <a:latin typeface="Calibri"/>
                <a:cs typeface="Calibri"/>
              </a:rPr>
              <a:t>rational</a:t>
            </a:r>
            <a:r>
              <a:rPr sz="2050" spc="185" dirty="0">
                <a:latin typeface="Calibri"/>
                <a:cs typeface="Calibri"/>
              </a:rPr>
              <a:t> </a:t>
            </a:r>
            <a:r>
              <a:rPr sz="2050" spc="-40" dirty="0">
                <a:latin typeface="Calibri"/>
                <a:cs typeface="Calibri"/>
              </a:rPr>
              <a:t>action</a:t>
            </a:r>
            <a:endParaRPr sz="2050" dirty="0">
              <a:latin typeface="Calibri"/>
              <a:cs typeface="Calibri"/>
            </a:endParaRPr>
          </a:p>
          <a:p>
            <a:pPr marL="12700">
              <a:spcBef>
                <a:spcPts val="1560"/>
              </a:spcBef>
            </a:pPr>
            <a:r>
              <a:rPr lang="en-GB" sz="2050" b="1" spc="140" dirty="0">
                <a:solidFill>
                  <a:srgbClr val="FF0000"/>
                </a:solidFill>
                <a:latin typeface="Calibri" panose="020F0502020204030204" pitchFamily="34" charset="0"/>
                <a:cs typeface="Calibri" panose="020F0502020204030204" pitchFamily="34" charset="0"/>
              </a:rPr>
              <a:t>Logical</a:t>
            </a:r>
            <a:r>
              <a:rPr lang="en-GB" sz="2050" spc="140" dirty="0">
                <a:solidFill>
                  <a:srgbClr val="7E0000"/>
                </a:solidFill>
                <a:latin typeface="Calibri" panose="020F0502020204030204" pitchFamily="34" charset="0"/>
                <a:cs typeface="Calibri" panose="020F0502020204030204" pitchFamily="34" charset="0"/>
              </a:rPr>
              <a:t> </a:t>
            </a:r>
            <a:r>
              <a:rPr lang="en-GB" sz="2050" spc="140" dirty="0">
                <a:latin typeface="Calibri" panose="020F0502020204030204" pitchFamily="34" charset="0"/>
                <a:cs typeface="Calibri" panose="020F0502020204030204" pitchFamily="34" charset="0"/>
              </a:rPr>
              <a:t>thinking: able to explain the reason</a:t>
            </a:r>
          </a:p>
          <a:p>
            <a:pPr marL="355600" indent="-342900">
              <a:lnSpc>
                <a:spcPct val="100000"/>
              </a:lnSpc>
              <a:spcBef>
                <a:spcPts val="1560"/>
              </a:spcBef>
              <a:buFont typeface="Arial" panose="020B0604020202020204" pitchFamily="34" charset="0"/>
              <a:buChar char="•"/>
            </a:pPr>
            <a:r>
              <a:rPr lang="en-GB" sz="2050" spc="140" dirty="0">
                <a:cs typeface="Times New Roman" panose="02020603050405020304" pitchFamily="18" charset="0"/>
              </a:rPr>
              <a:t>Based on a reason:</a:t>
            </a:r>
            <a:endParaRPr lang="en-GB" sz="2050" spc="-30" dirty="0">
              <a:latin typeface="Calibri"/>
              <a:cs typeface="Calibri"/>
            </a:endParaRPr>
          </a:p>
          <a:p>
            <a:pPr marL="469900" lvl="1">
              <a:spcBef>
                <a:spcPts val="1560"/>
              </a:spcBef>
            </a:pPr>
            <a:r>
              <a:rPr lang="en-GB" sz="2050" spc="-30" dirty="0">
                <a:latin typeface="Calibri"/>
                <a:cs typeface="Calibri"/>
              </a:rPr>
              <a:t> </a:t>
            </a:r>
            <a:r>
              <a:rPr sz="2050" spc="-30" dirty="0">
                <a:latin typeface="Calibri"/>
                <a:cs typeface="Calibri"/>
              </a:rPr>
              <a:t>Aristotle</a:t>
            </a:r>
            <a:r>
              <a:rPr sz="2050" spc="125" dirty="0">
                <a:latin typeface="Calibri"/>
                <a:cs typeface="Calibri"/>
              </a:rPr>
              <a:t> </a:t>
            </a:r>
            <a:r>
              <a:rPr sz="2050" spc="-45" dirty="0">
                <a:latin typeface="Calibri"/>
                <a:cs typeface="Calibri"/>
              </a:rPr>
              <a:t>(Nicomachean</a:t>
            </a:r>
            <a:r>
              <a:rPr sz="2050" spc="190" dirty="0">
                <a:latin typeface="Calibri"/>
                <a:cs typeface="Calibri"/>
              </a:rPr>
              <a:t> </a:t>
            </a:r>
            <a:r>
              <a:rPr sz="2050" spc="15" dirty="0">
                <a:latin typeface="Calibri"/>
                <a:cs typeface="Calibri"/>
              </a:rPr>
              <a:t>Ethics):</a:t>
            </a:r>
            <a:r>
              <a:rPr lang="en-GB" sz="2050" spc="15" dirty="0">
                <a:latin typeface="Calibri"/>
                <a:cs typeface="Calibri"/>
              </a:rPr>
              <a:t> </a:t>
            </a:r>
            <a:r>
              <a:rPr sz="2050" i="1" spc="55" dirty="0">
                <a:solidFill>
                  <a:srgbClr val="7E0000"/>
                </a:solidFill>
                <a:latin typeface="Times New Roman" panose="02020603050405020304" pitchFamily="18" charset="0"/>
                <a:cs typeface="Times New Roman" panose="02020603050405020304" pitchFamily="18" charset="0"/>
              </a:rPr>
              <a:t>Every</a:t>
            </a:r>
            <a:r>
              <a:rPr sz="2050" i="1" spc="200" dirty="0">
                <a:solidFill>
                  <a:srgbClr val="7E0000"/>
                </a:solidFill>
                <a:latin typeface="Times New Roman" panose="02020603050405020304" pitchFamily="18" charset="0"/>
                <a:cs typeface="Times New Roman" panose="02020603050405020304" pitchFamily="18" charset="0"/>
              </a:rPr>
              <a:t> </a:t>
            </a:r>
            <a:r>
              <a:rPr sz="2050" i="1" spc="40" dirty="0">
                <a:solidFill>
                  <a:srgbClr val="7E0000"/>
                </a:solidFill>
                <a:latin typeface="Times New Roman" panose="02020603050405020304" pitchFamily="18" charset="0"/>
                <a:cs typeface="Times New Roman" panose="02020603050405020304" pitchFamily="18" charset="0"/>
              </a:rPr>
              <a:t>art</a:t>
            </a:r>
            <a:r>
              <a:rPr sz="2050" i="1" spc="204" dirty="0">
                <a:solidFill>
                  <a:srgbClr val="7E0000"/>
                </a:solidFill>
                <a:latin typeface="Times New Roman" panose="02020603050405020304" pitchFamily="18" charset="0"/>
                <a:cs typeface="Times New Roman" panose="02020603050405020304" pitchFamily="18" charset="0"/>
              </a:rPr>
              <a:t> </a:t>
            </a:r>
            <a:r>
              <a:rPr sz="2050" i="1" spc="40" dirty="0">
                <a:solidFill>
                  <a:srgbClr val="7E0000"/>
                </a:solidFill>
                <a:latin typeface="Times New Roman" panose="02020603050405020304" pitchFamily="18" charset="0"/>
                <a:cs typeface="Times New Roman" panose="02020603050405020304" pitchFamily="18" charset="0"/>
              </a:rPr>
              <a:t>and</a:t>
            </a:r>
            <a:r>
              <a:rPr sz="2050" i="1" spc="210" dirty="0">
                <a:solidFill>
                  <a:srgbClr val="7E0000"/>
                </a:solidFill>
                <a:latin typeface="Times New Roman" panose="02020603050405020304" pitchFamily="18" charset="0"/>
                <a:cs typeface="Times New Roman" panose="02020603050405020304" pitchFamily="18" charset="0"/>
              </a:rPr>
              <a:t> </a:t>
            </a:r>
            <a:r>
              <a:rPr sz="2050" i="1" spc="55" dirty="0">
                <a:solidFill>
                  <a:srgbClr val="7E0000"/>
                </a:solidFill>
                <a:latin typeface="Times New Roman" panose="02020603050405020304" pitchFamily="18" charset="0"/>
                <a:cs typeface="Times New Roman" panose="02020603050405020304" pitchFamily="18" charset="0"/>
              </a:rPr>
              <a:t>every</a:t>
            </a:r>
            <a:r>
              <a:rPr sz="2050" i="1" spc="220" dirty="0">
                <a:solidFill>
                  <a:srgbClr val="7E0000"/>
                </a:solidFill>
                <a:latin typeface="Times New Roman" panose="02020603050405020304" pitchFamily="18" charset="0"/>
                <a:cs typeface="Times New Roman" panose="02020603050405020304" pitchFamily="18" charset="0"/>
              </a:rPr>
              <a:t> </a:t>
            </a:r>
            <a:r>
              <a:rPr sz="2050" i="1" spc="25" dirty="0">
                <a:solidFill>
                  <a:srgbClr val="7E0000"/>
                </a:solidFill>
                <a:latin typeface="Times New Roman" panose="02020603050405020304" pitchFamily="18" charset="0"/>
                <a:cs typeface="Times New Roman" panose="02020603050405020304" pitchFamily="18" charset="0"/>
              </a:rPr>
              <a:t>inquiry,</a:t>
            </a:r>
            <a:r>
              <a:rPr sz="2050" i="1" spc="195" dirty="0">
                <a:solidFill>
                  <a:srgbClr val="7E0000"/>
                </a:solidFill>
                <a:latin typeface="Times New Roman" panose="02020603050405020304" pitchFamily="18" charset="0"/>
                <a:cs typeface="Times New Roman" panose="02020603050405020304" pitchFamily="18" charset="0"/>
              </a:rPr>
              <a:t> </a:t>
            </a:r>
            <a:r>
              <a:rPr sz="2050" i="1" spc="40" dirty="0">
                <a:solidFill>
                  <a:srgbClr val="7E0000"/>
                </a:solidFill>
                <a:latin typeface="Times New Roman" panose="02020603050405020304" pitchFamily="18" charset="0"/>
                <a:cs typeface="Times New Roman" panose="02020603050405020304" pitchFamily="18" charset="0"/>
              </a:rPr>
              <a:t>and</a:t>
            </a:r>
            <a:r>
              <a:rPr sz="2050" i="1" spc="210" dirty="0">
                <a:solidFill>
                  <a:srgbClr val="7E0000"/>
                </a:solidFill>
                <a:latin typeface="Times New Roman" panose="02020603050405020304" pitchFamily="18" charset="0"/>
                <a:cs typeface="Times New Roman" panose="02020603050405020304" pitchFamily="18" charset="0"/>
              </a:rPr>
              <a:t> </a:t>
            </a:r>
            <a:r>
              <a:rPr sz="2050" i="1" spc="15" dirty="0">
                <a:solidFill>
                  <a:srgbClr val="7E0000"/>
                </a:solidFill>
                <a:latin typeface="Times New Roman" panose="02020603050405020304" pitchFamily="18" charset="0"/>
                <a:cs typeface="Times New Roman" panose="02020603050405020304" pitchFamily="18" charset="0"/>
              </a:rPr>
              <a:t>similarly</a:t>
            </a:r>
            <a:r>
              <a:rPr sz="2050" i="1" spc="235" dirty="0">
                <a:solidFill>
                  <a:srgbClr val="7E0000"/>
                </a:solidFill>
                <a:latin typeface="Times New Roman" panose="02020603050405020304" pitchFamily="18" charset="0"/>
                <a:cs typeface="Times New Roman" panose="02020603050405020304" pitchFamily="18" charset="0"/>
              </a:rPr>
              <a:t> </a:t>
            </a:r>
            <a:r>
              <a:rPr sz="2050" i="1" spc="55" dirty="0">
                <a:solidFill>
                  <a:srgbClr val="7E0000"/>
                </a:solidFill>
                <a:latin typeface="Times New Roman" panose="02020603050405020304" pitchFamily="18" charset="0"/>
                <a:cs typeface="Times New Roman" panose="02020603050405020304" pitchFamily="18" charset="0"/>
              </a:rPr>
              <a:t>every </a:t>
            </a:r>
            <a:r>
              <a:rPr sz="2050" i="1" spc="60" dirty="0">
                <a:solidFill>
                  <a:srgbClr val="7E0000"/>
                </a:solidFill>
                <a:latin typeface="Times New Roman" panose="02020603050405020304" pitchFamily="18" charset="0"/>
                <a:cs typeface="Times New Roman" panose="02020603050405020304" pitchFamily="18" charset="0"/>
              </a:rPr>
              <a:t> action</a:t>
            </a:r>
            <a:r>
              <a:rPr sz="2050" i="1" spc="210" dirty="0">
                <a:solidFill>
                  <a:srgbClr val="7E0000"/>
                </a:solidFill>
                <a:latin typeface="Times New Roman" panose="02020603050405020304" pitchFamily="18" charset="0"/>
                <a:cs typeface="Times New Roman" panose="02020603050405020304" pitchFamily="18" charset="0"/>
              </a:rPr>
              <a:t> </a:t>
            </a:r>
            <a:r>
              <a:rPr sz="2050" i="1" spc="40" dirty="0">
                <a:solidFill>
                  <a:srgbClr val="7E0000"/>
                </a:solidFill>
                <a:latin typeface="Times New Roman" panose="02020603050405020304" pitchFamily="18" charset="0"/>
                <a:cs typeface="Times New Roman" panose="02020603050405020304" pitchFamily="18" charset="0"/>
              </a:rPr>
              <a:t>and</a:t>
            </a:r>
            <a:r>
              <a:rPr sz="2050" i="1" spc="210" dirty="0">
                <a:solidFill>
                  <a:srgbClr val="7E0000"/>
                </a:solidFill>
                <a:latin typeface="Times New Roman" panose="02020603050405020304" pitchFamily="18" charset="0"/>
                <a:cs typeface="Times New Roman" panose="02020603050405020304" pitchFamily="18" charset="0"/>
              </a:rPr>
              <a:t> </a:t>
            </a:r>
            <a:r>
              <a:rPr sz="2050" i="1" spc="45" dirty="0">
                <a:solidFill>
                  <a:srgbClr val="7E0000"/>
                </a:solidFill>
                <a:latin typeface="Times New Roman" panose="02020603050405020304" pitchFamily="18" charset="0"/>
                <a:cs typeface="Times New Roman" panose="02020603050405020304" pitchFamily="18" charset="0"/>
              </a:rPr>
              <a:t>pursuit,</a:t>
            </a:r>
            <a:r>
              <a:rPr sz="2050" i="1" spc="165" dirty="0">
                <a:solidFill>
                  <a:srgbClr val="7E0000"/>
                </a:solidFill>
                <a:latin typeface="Times New Roman" panose="02020603050405020304" pitchFamily="18" charset="0"/>
                <a:cs typeface="Times New Roman" panose="02020603050405020304" pitchFamily="18" charset="0"/>
              </a:rPr>
              <a:t> </a:t>
            </a:r>
            <a:r>
              <a:rPr sz="2050" i="1" spc="-20" dirty="0">
                <a:solidFill>
                  <a:srgbClr val="7E0000"/>
                </a:solidFill>
                <a:latin typeface="Times New Roman" panose="02020603050405020304" pitchFamily="18" charset="0"/>
                <a:cs typeface="Times New Roman" panose="02020603050405020304" pitchFamily="18" charset="0"/>
              </a:rPr>
              <a:t>is</a:t>
            </a:r>
            <a:r>
              <a:rPr sz="2050" i="1" spc="200" dirty="0">
                <a:solidFill>
                  <a:srgbClr val="7E0000"/>
                </a:solidFill>
                <a:latin typeface="Times New Roman" panose="02020603050405020304" pitchFamily="18" charset="0"/>
                <a:cs typeface="Times New Roman" panose="02020603050405020304" pitchFamily="18" charset="0"/>
              </a:rPr>
              <a:t> </a:t>
            </a:r>
            <a:r>
              <a:rPr sz="2050" i="1" spc="65" dirty="0">
                <a:solidFill>
                  <a:srgbClr val="7E0000"/>
                </a:solidFill>
                <a:latin typeface="Times New Roman" panose="02020603050405020304" pitchFamily="18" charset="0"/>
                <a:cs typeface="Times New Roman" panose="02020603050405020304" pitchFamily="18" charset="0"/>
              </a:rPr>
              <a:t>thought</a:t>
            </a:r>
            <a:r>
              <a:rPr sz="2050" i="1" spc="190" dirty="0">
                <a:solidFill>
                  <a:srgbClr val="7E0000"/>
                </a:solidFill>
                <a:latin typeface="Times New Roman" panose="02020603050405020304" pitchFamily="18" charset="0"/>
                <a:cs typeface="Times New Roman" panose="02020603050405020304" pitchFamily="18" charset="0"/>
              </a:rPr>
              <a:t> </a:t>
            </a:r>
            <a:r>
              <a:rPr sz="2050" i="1" spc="114" dirty="0">
                <a:solidFill>
                  <a:srgbClr val="7E0000"/>
                </a:solidFill>
                <a:latin typeface="Times New Roman" panose="02020603050405020304" pitchFamily="18" charset="0"/>
                <a:cs typeface="Times New Roman" panose="02020603050405020304" pitchFamily="18" charset="0"/>
              </a:rPr>
              <a:t>to</a:t>
            </a:r>
            <a:r>
              <a:rPr sz="2050" i="1" spc="195" dirty="0">
                <a:solidFill>
                  <a:srgbClr val="7E0000"/>
                </a:solidFill>
                <a:latin typeface="Times New Roman" panose="02020603050405020304" pitchFamily="18" charset="0"/>
                <a:cs typeface="Times New Roman" panose="02020603050405020304" pitchFamily="18" charset="0"/>
              </a:rPr>
              <a:t> </a:t>
            </a:r>
            <a:r>
              <a:rPr sz="2050" i="1" spc="30" dirty="0">
                <a:solidFill>
                  <a:srgbClr val="7E0000"/>
                </a:solidFill>
                <a:latin typeface="Times New Roman" panose="02020603050405020304" pitchFamily="18" charset="0"/>
                <a:cs typeface="Times New Roman" panose="02020603050405020304" pitchFamily="18" charset="0"/>
              </a:rPr>
              <a:t>aim</a:t>
            </a:r>
            <a:r>
              <a:rPr sz="2050" i="1" spc="204" dirty="0">
                <a:solidFill>
                  <a:srgbClr val="7E0000"/>
                </a:solidFill>
                <a:latin typeface="Times New Roman" panose="02020603050405020304" pitchFamily="18" charset="0"/>
                <a:cs typeface="Times New Roman" panose="02020603050405020304" pitchFamily="18" charset="0"/>
              </a:rPr>
              <a:t> </a:t>
            </a:r>
            <a:r>
              <a:rPr sz="2050" i="1" spc="45" dirty="0">
                <a:solidFill>
                  <a:srgbClr val="7E0000"/>
                </a:solidFill>
                <a:latin typeface="Times New Roman" panose="02020603050405020304" pitchFamily="18" charset="0"/>
                <a:cs typeface="Times New Roman" panose="02020603050405020304" pitchFamily="18" charset="0"/>
              </a:rPr>
              <a:t>at</a:t>
            </a:r>
            <a:r>
              <a:rPr sz="2050" i="1" spc="200" dirty="0">
                <a:solidFill>
                  <a:srgbClr val="7E0000"/>
                </a:solidFill>
                <a:latin typeface="Times New Roman" panose="02020603050405020304" pitchFamily="18" charset="0"/>
                <a:cs typeface="Times New Roman" panose="02020603050405020304" pitchFamily="18" charset="0"/>
              </a:rPr>
              <a:t> </a:t>
            </a:r>
            <a:r>
              <a:rPr sz="2050" i="1" spc="55" dirty="0">
                <a:solidFill>
                  <a:srgbClr val="7E0000"/>
                </a:solidFill>
                <a:latin typeface="Times New Roman" panose="02020603050405020304" pitchFamily="18" charset="0"/>
                <a:cs typeface="Times New Roman" panose="02020603050405020304" pitchFamily="18" charset="0"/>
              </a:rPr>
              <a:t>some</a:t>
            </a:r>
            <a:r>
              <a:rPr sz="2050" i="1" spc="220" dirty="0">
                <a:solidFill>
                  <a:srgbClr val="7E0000"/>
                </a:solidFill>
                <a:latin typeface="Times New Roman" panose="02020603050405020304" pitchFamily="18" charset="0"/>
                <a:cs typeface="Times New Roman" panose="02020603050405020304" pitchFamily="18" charset="0"/>
              </a:rPr>
              <a:t> </a:t>
            </a:r>
            <a:r>
              <a:rPr sz="2050" i="1" spc="140" dirty="0">
                <a:solidFill>
                  <a:srgbClr val="7E0000"/>
                </a:solidFill>
                <a:latin typeface="Times New Roman" panose="02020603050405020304" pitchFamily="18" charset="0"/>
                <a:cs typeface="Times New Roman" panose="02020603050405020304" pitchFamily="18" charset="0"/>
              </a:rPr>
              <a:t>good</a:t>
            </a:r>
            <a:endParaRPr lang="en-GB" sz="2050" i="1" spc="140" dirty="0">
              <a:solidFill>
                <a:srgbClr val="7E0000"/>
              </a:solidFill>
              <a:latin typeface="Times New Roman" panose="02020603050405020304" pitchFamily="18" charset="0"/>
              <a:cs typeface="Times New Roman" panose="02020603050405020304" pitchFamily="18" charset="0"/>
            </a:endParaRPr>
          </a:p>
          <a:p>
            <a:pPr marR="353060">
              <a:lnSpc>
                <a:spcPct val="101000"/>
              </a:lnSpc>
              <a:spcBef>
                <a:spcPts val="10"/>
              </a:spcBef>
            </a:pPr>
            <a:endParaRPr lang="en-GB" sz="2050" spc="140" dirty="0">
              <a:cs typeface="Times New Roman" panose="02020603050405020304" pitchFamily="18" charset="0"/>
            </a:endParaRPr>
          </a:p>
          <a:p>
            <a:pPr marL="342000" marR="353060" indent="-342900">
              <a:lnSpc>
                <a:spcPct val="101000"/>
              </a:lnSpc>
              <a:spcBef>
                <a:spcPts val="10"/>
              </a:spcBef>
              <a:spcAft>
                <a:spcPts val="600"/>
              </a:spcAft>
              <a:buFont typeface="Arial" panose="020B0604020202020204" pitchFamily="34" charset="0"/>
              <a:buChar char="•"/>
            </a:pPr>
            <a:r>
              <a:rPr lang="en-GB" sz="1600" spc="140" dirty="0">
                <a:latin typeface="Arial" panose="020B0604020202020204" pitchFamily="34" charset="0"/>
                <a:cs typeface="Arial" panose="020B0604020202020204" pitchFamily="34" charset="0"/>
              </a:rPr>
              <a:t>Doesn’t necessarily involve acting upon the environment – it can be a computer program with simple keyboard input and display output (anthropomorphic intelligence vs. computer intelligence)</a:t>
            </a:r>
          </a:p>
          <a:p>
            <a:pPr marL="342000" marR="353060" indent="-342900">
              <a:lnSpc>
                <a:spcPct val="101000"/>
              </a:lnSpc>
              <a:spcBef>
                <a:spcPts val="10"/>
              </a:spcBef>
              <a:spcAft>
                <a:spcPts val="600"/>
              </a:spcAft>
              <a:buFont typeface="Arial" panose="020B0604020202020204" pitchFamily="34" charset="0"/>
              <a:buChar char="•"/>
            </a:pPr>
            <a:r>
              <a:rPr lang="en-GB" sz="1600" spc="140" dirty="0">
                <a:latin typeface="Arial" panose="020B0604020202020204" pitchFamily="34" charset="0"/>
                <a:cs typeface="Arial" panose="020B0604020202020204" pitchFamily="34" charset="0"/>
              </a:rPr>
              <a:t>Doesn’t even need learning – it can use pre-programmed logical rules of inference  (AI vs. ML)</a:t>
            </a:r>
          </a:p>
          <a:p>
            <a:pPr marL="377825" marR="353060">
              <a:lnSpc>
                <a:spcPct val="101000"/>
              </a:lnSpc>
              <a:spcBef>
                <a:spcPts val="10"/>
              </a:spcBef>
            </a:pPr>
            <a:endParaRPr lang="en-GB" sz="2050" spc="140" dirty="0">
              <a:solidFill>
                <a:srgbClr val="7E0000"/>
              </a:solidFill>
              <a:latin typeface="Century"/>
              <a:cs typeface="Century"/>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885"/>
              </a:lnSpc>
            </a:pPr>
            <a:r>
              <a:rPr spc="15" dirty="0"/>
              <a:t>Chapter</a:t>
            </a:r>
            <a:r>
              <a:rPr spc="20" dirty="0"/>
              <a:t> 1</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885"/>
              </a:lnSpc>
            </a:pPr>
            <a:fld id="{81D60167-4931-47E6-BA6A-407CBD079E47}" type="slidenum">
              <a:rPr spc="20" dirty="0"/>
              <a:t>11</a:t>
            </a:fld>
            <a:endParaRPr spc="20" dirty="0"/>
          </a:p>
        </p:txBody>
      </p:sp>
      <p:sp>
        <p:nvSpPr>
          <p:cNvPr id="2" name="object 2"/>
          <p:cNvSpPr txBox="1">
            <a:spLocks noGrp="1"/>
          </p:cNvSpPr>
          <p:nvPr>
            <p:ph type="title"/>
          </p:nvPr>
        </p:nvSpPr>
        <p:spPr>
          <a:xfrm>
            <a:off x="535025" y="1010818"/>
            <a:ext cx="7722234" cy="333425"/>
          </a:xfrm>
          <a:prstGeom prst="rect">
            <a:avLst/>
          </a:prstGeom>
          <a:ln w="51816">
            <a:solidFill>
              <a:srgbClr val="000000"/>
            </a:solidFill>
          </a:ln>
        </p:spPr>
        <p:txBody>
          <a:bodyPr vert="horz" wrap="square" lIns="0" tIns="0" rIns="0" bIns="0" rtlCol="0">
            <a:spAutoFit/>
          </a:bodyPr>
          <a:lstStyle/>
          <a:p>
            <a:pPr algn="ctr">
              <a:lnSpc>
                <a:spcPts val="2635"/>
              </a:lnSpc>
            </a:pPr>
            <a:r>
              <a:rPr lang="en-GB" spc="85" dirty="0"/>
              <a:t>AI: </a:t>
            </a:r>
            <a:r>
              <a:rPr spc="85" dirty="0"/>
              <a:t>Rational</a:t>
            </a:r>
            <a:r>
              <a:rPr spc="235" dirty="0"/>
              <a:t> </a:t>
            </a:r>
            <a:r>
              <a:rPr spc="35" dirty="0"/>
              <a:t>agents</a:t>
            </a:r>
          </a:p>
        </p:txBody>
      </p:sp>
      <p:sp>
        <p:nvSpPr>
          <p:cNvPr id="3" name="object 3"/>
          <p:cNvSpPr txBox="1"/>
          <p:nvPr/>
        </p:nvSpPr>
        <p:spPr>
          <a:xfrm>
            <a:off x="445769" y="1608802"/>
            <a:ext cx="7037705" cy="3843020"/>
          </a:xfrm>
          <a:prstGeom prst="rect">
            <a:avLst/>
          </a:prstGeom>
        </p:spPr>
        <p:txBody>
          <a:bodyPr vert="horz" wrap="square" lIns="0" tIns="14604" rIns="0" bIns="0" rtlCol="0">
            <a:spAutoFit/>
          </a:bodyPr>
          <a:lstStyle/>
          <a:p>
            <a:pPr marL="63500">
              <a:lnSpc>
                <a:spcPct val="100000"/>
              </a:lnSpc>
              <a:spcBef>
                <a:spcPts val="114"/>
              </a:spcBef>
            </a:pPr>
            <a:r>
              <a:rPr sz="2050" spc="10" dirty="0">
                <a:latin typeface="Calibri"/>
                <a:cs typeface="Calibri"/>
              </a:rPr>
              <a:t>An</a:t>
            </a:r>
            <a:r>
              <a:rPr sz="2050" spc="175" dirty="0">
                <a:latin typeface="Calibri"/>
                <a:cs typeface="Calibri"/>
              </a:rPr>
              <a:t> </a:t>
            </a:r>
            <a:r>
              <a:rPr sz="2050" spc="-55" dirty="0">
                <a:solidFill>
                  <a:srgbClr val="00007E"/>
                </a:solidFill>
                <a:latin typeface="Calibri"/>
                <a:cs typeface="Calibri"/>
              </a:rPr>
              <a:t>agent</a:t>
            </a:r>
            <a:r>
              <a:rPr sz="2050" spc="160" dirty="0">
                <a:solidFill>
                  <a:srgbClr val="00007E"/>
                </a:solidFill>
                <a:latin typeface="Calibri"/>
                <a:cs typeface="Calibri"/>
              </a:rPr>
              <a:t> </a:t>
            </a:r>
            <a:r>
              <a:rPr sz="2050" spc="-40" dirty="0">
                <a:latin typeface="Calibri"/>
                <a:cs typeface="Calibri"/>
              </a:rPr>
              <a:t>is</a:t>
            </a:r>
            <a:r>
              <a:rPr sz="2050" spc="195" dirty="0">
                <a:latin typeface="Calibri"/>
                <a:cs typeface="Calibri"/>
              </a:rPr>
              <a:t> </a:t>
            </a:r>
            <a:r>
              <a:rPr sz="2050" spc="-65" dirty="0">
                <a:latin typeface="Calibri"/>
                <a:cs typeface="Calibri"/>
              </a:rPr>
              <a:t>an</a:t>
            </a:r>
            <a:r>
              <a:rPr sz="2050" spc="160" dirty="0">
                <a:latin typeface="Calibri"/>
                <a:cs typeface="Calibri"/>
              </a:rPr>
              <a:t> </a:t>
            </a:r>
            <a:r>
              <a:rPr sz="2050" spc="-55" dirty="0">
                <a:latin typeface="Calibri"/>
                <a:cs typeface="Calibri"/>
              </a:rPr>
              <a:t>entity</a:t>
            </a:r>
            <a:r>
              <a:rPr sz="2050" spc="200" dirty="0">
                <a:latin typeface="Calibri"/>
                <a:cs typeface="Calibri"/>
              </a:rPr>
              <a:t> </a:t>
            </a:r>
            <a:r>
              <a:rPr sz="2050" spc="-35" dirty="0">
                <a:latin typeface="Calibri"/>
                <a:cs typeface="Calibri"/>
              </a:rPr>
              <a:t>that</a:t>
            </a:r>
            <a:r>
              <a:rPr sz="2050" spc="195" dirty="0">
                <a:latin typeface="Calibri"/>
                <a:cs typeface="Calibri"/>
              </a:rPr>
              <a:t> </a:t>
            </a:r>
            <a:r>
              <a:rPr sz="2050" spc="-75" dirty="0">
                <a:latin typeface="Calibri"/>
                <a:cs typeface="Calibri"/>
              </a:rPr>
              <a:t>perceives</a:t>
            </a:r>
            <a:r>
              <a:rPr sz="2050" spc="175" dirty="0">
                <a:latin typeface="Calibri"/>
                <a:cs typeface="Calibri"/>
              </a:rPr>
              <a:t> </a:t>
            </a:r>
            <a:r>
              <a:rPr sz="2050" spc="-70" dirty="0">
                <a:latin typeface="Calibri"/>
                <a:cs typeface="Calibri"/>
              </a:rPr>
              <a:t>and</a:t>
            </a:r>
            <a:r>
              <a:rPr sz="2050" spc="170" dirty="0">
                <a:latin typeface="Calibri"/>
                <a:cs typeface="Calibri"/>
              </a:rPr>
              <a:t> </a:t>
            </a:r>
            <a:r>
              <a:rPr sz="2050" spc="-25" dirty="0">
                <a:latin typeface="Calibri"/>
                <a:cs typeface="Calibri"/>
              </a:rPr>
              <a:t>acts</a:t>
            </a:r>
            <a:endParaRPr sz="2050">
              <a:latin typeface="Calibri"/>
              <a:cs typeface="Calibri"/>
            </a:endParaRPr>
          </a:p>
          <a:p>
            <a:pPr marL="63500">
              <a:lnSpc>
                <a:spcPct val="100000"/>
              </a:lnSpc>
              <a:spcBef>
                <a:spcPts val="1560"/>
              </a:spcBef>
            </a:pPr>
            <a:r>
              <a:rPr sz="2050" spc="35" dirty="0">
                <a:latin typeface="Calibri"/>
                <a:cs typeface="Calibri"/>
              </a:rPr>
              <a:t>This</a:t>
            </a:r>
            <a:r>
              <a:rPr sz="2050" spc="190" dirty="0">
                <a:latin typeface="Calibri"/>
                <a:cs typeface="Calibri"/>
              </a:rPr>
              <a:t> </a:t>
            </a:r>
            <a:r>
              <a:rPr sz="2050" spc="-80" dirty="0">
                <a:latin typeface="Calibri"/>
                <a:cs typeface="Calibri"/>
              </a:rPr>
              <a:t>course</a:t>
            </a:r>
            <a:r>
              <a:rPr sz="2050" spc="175" dirty="0">
                <a:latin typeface="Calibri"/>
                <a:cs typeface="Calibri"/>
              </a:rPr>
              <a:t> </a:t>
            </a:r>
            <a:r>
              <a:rPr sz="2050" spc="-40" dirty="0">
                <a:latin typeface="Calibri"/>
                <a:cs typeface="Calibri"/>
              </a:rPr>
              <a:t>is</a:t>
            </a:r>
            <a:r>
              <a:rPr sz="2050" spc="190" dirty="0">
                <a:latin typeface="Calibri"/>
                <a:cs typeface="Calibri"/>
              </a:rPr>
              <a:t> </a:t>
            </a:r>
            <a:r>
              <a:rPr sz="2050" spc="-55" dirty="0">
                <a:latin typeface="Calibri"/>
                <a:cs typeface="Calibri"/>
              </a:rPr>
              <a:t>about</a:t>
            </a:r>
            <a:r>
              <a:rPr sz="2050" spc="180" dirty="0">
                <a:latin typeface="Calibri"/>
                <a:cs typeface="Calibri"/>
              </a:rPr>
              <a:t> </a:t>
            </a:r>
            <a:r>
              <a:rPr sz="2050" spc="-55" dirty="0">
                <a:latin typeface="Calibri"/>
                <a:cs typeface="Calibri"/>
              </a:rPr>
              <a:t>designing</a:t>
            </a:r>
            <a:r>
              <a:rPr sz="2050" spc="200" dirty="0">
                <a:latin typeface="Calibri"/>
                <a:cs typeface="Calibri"/>
              </a:rPr>
              <a:t> </a:t>
            </a:r>
            <a:r>
              <a:rPr sz="2050" spc="-50" dirty="0">
                <a:solidFill>
                  <a:srgbClr val="00007E"/>
                </a:solidFill>
                <a:latin typeface="Calibri"/>
                <a:cs typeface="Calibri"/>
              </a:rPr>
              <a:t>rational</a:t>
            </a:r>
            <a:r>
              <a:rPr sz="2050" spc="180" dirty="0">
                <a:solidFill>
                  <a:srgbClr val="00007E"/>
                </a:solidFill>
                <a:latin typeface="Calibri"/>
                <a:cs typeface="Calibri"/>
              </a:rPr>
              <a:t> </a:t>
            </a:r>
            <a:r>
              <a:rPr sz="2050" spc="-55" dirty="0">
                <a:solidFill>
                  <a:srgbClr val="00007E"/>
                </a:solidFill>
                <a:latin typeface="Calibri"/>
                <a:cs typeface="Calibri"/>
              </a:rPr>
              <a:t>agents</a:t>
            </a:r>
            <a:endParaRPr sz="2050">
              <a:latin typeface="Calibri"/>
              <a:cs typeface="Calibri"/>
            </a:endParaRPr>
          </a:p>
          <a:p>
            <a:pPr marL="63500">
              <a:lnSpc>
                <a:spcPct val="100000"/>
              </a:lnSpc>
              <a:spcBef>
                <a:spcPts val="1560"/>
              </a:spcBef>
            </a:pPr>
            <a:r>
              <a:rPr sz="2050" spc="-35" dirty="0">
                <a:latin typeface="Calibri"/>
                <a:cs typeface="Calibri"/>
              </a:rPr>
              <a:t>Abstractly,</a:t>
            </a:r>
            <a:r>
              <a:rPr sz="2050" spc="200" dirty="0">
                <a:latin typeface="Calibri"/>
                <a:cs typeface="Calibri"/>
              </a:rPr>
              <a:t> </a:t>
            </a:r>
            <a:r>
              <a:rPr sz="2050" spc="-65" dirty="0">
                <a:latin typeface="Calibri"/>
                <a:cs typeface="Calibri"/>
              </a:rPr>
              <a:t>an</a:t>
            </a:r>
            <a:r>
              <a:rPr sz="2050" spc="190" dirty="0">
                <a:latin typeface="Calibri"/>
                <a:cs typeface="Calibri"/>
              </a:rPr>
              <a:t> </a:t>
            </a:r>
            <a:r>
              <a:rPr sz="2050" spc="-55" dirty="0">
                <a:latin typeface="Calibri"/>
                <a:cs typeface="Calibri"/>
              </a:rPr>
              <a:t>agent</a:t>
            </a:r>
            <a:r>
              <a:rPr sz="2050" spc="170" dirty="0">
                <a:latin typeface="Calibri"/>
                <a:cs typeface="Calibri"/>
              </a:rPr>
              <a:t> </a:t>
            </a:r>
            <a:r>
              <a:rPr sz="2050" spc="-40" dirty="0">
                <a:latin typeface="Calibri"/>
                <a:cs typeface="Calibri"/>
              </a:rPr>
              <a:t>is</a:t>
            </a:r>
            <a:r>
              <a:rPr sz="2050" spc="190" dirty="0">
                <a:latin typeface="Calibri"/>
                <a:cs typeface="Calibri"/>
              </a:rPr>
              <a:t> </a:t>
            </a:r>
            <a:r>
              <a:rPr sz="2050" spc="-55" dirty="0">
                <a:latin typeface="Calibri"/>
                <a:cs typeface="Calibri"/>
              </a:rPr>
              <a:t>a</a:t>
            </a:r>
            <a:r>
              <a:rPr sz="2050" spc="195" dirty="0">
                <a:latin typeface="Calibri"/>
                <a:cs typeface="Calibri"/>
              </a:rPr>
              <a:t> </a:t>
            </a:r>
            <a:r>
              <a:rPr sz="2050" spc="-60" dirty="0">
                <a:latin typeface="Calibri"/>
                <a:cs typeface="Calibri"/>
              </a:rPr>
              <a:t>function</a:t>
            </a:r>
            <a:r>
              <a:rPr sz="2050" spc="220" dirty="0">
                <a:latin typeface="Calibri"/>
                <a:cs typeface="Calibri"/>
              </a:rPr>
              <a:t> </a:t>
            </a:r>
            <a:r>
              <a:rPr sz="2050" spc="-85" dirty="0">
                <a:latin typeface="Calibri"/>
                <a:cs typeface="Calibri"/>
              </a:rPr>
              <a:t>from</a:t>
            </a:r>
            <a:r>
              <a:rPr sz="2050" spc="210" dirty="0">
                <a:latin typeface="Calibri"/>
                <a:cs typeface="Calibri"/>
              </a:rPr>
              <a:t> </a:t>
            </a:r>
            <a:r>
              <a:rPr sz="2050" spc="-70" dirty="0">
                <a:latin typeface="Calibri"/>
                <a:cs typeface="Calibri"/>
              </a:rPr>
              <a:t>percept</a:t>
            </a:r>
            <a:r>
              <a:rPr sz="2050" spc="195" dirty="0">
                <a:latin typeface="Calibri"/>
                <a:cs typeface="Calibri"/>
              </a:rPr>
              <a:t> </a:t>
            </a:r>
            <a:r>
              <a:rPr sz="2050" spc="-70" dirty="0">
                <a:latin typeface="Calibri"/>
                <a:cs typeface="Calibri"/>
              </a:rPr>
              <a:t>histories</a:t>
            </a:r>
            <a:r>
              <a:rPr sz="2050" spc="200" dirty="0">
                <a:latin typeface="Calibri"/>
                <a:cs typeface="Calibri"/>
              </a:rPr>
              <a:t> </a:t>
            </a:r>
            <a:r>
              <a:rPr sz="2050" spc="-55" dirty="0">
                <a:latin typeface="Calibri"/>
                <a:cs typeface="Calibri"/>
              </a:rPr>
              <a:t>to</a:t>
            </a:r>
            <a:r>
              <a:rPr sz="2050" spc="190" dirty="0">
                <a:latin typeface="Calibri"/>
                <a:cs typeface="Calibri"/>
              </a:rPr>
              <a:t> </a:t>
            </a:r>
            <a:r>
              <a:rPr sz="2050" spc="-40" dirty="0">
                <a:latin typeface="Calibri"/>
                <a:cs typeface="Calibri"/>
              </a:rPr>
              <a:t>actions:</a:t>
            </a:r>
            <a:endParaRPr sz="2050">
              <a:latin typeface="Calibri"/>
              <a:cs typeface="Calibri"/>
            </a:endParaRPr>
          </a:p>
          <a:p>
            <a:pPr marL="380365">
              <a:lnSpc>
                <a:spcPct val="100000"/>
              </a:lnSpc>
              <a:spcBef>
                <a:spcPts val="1560"/>
              </a:spcBef>
            </a:pPr>
            <a:r>
              <a:rPr sz="2050" spc="315" dirty="0">
                <a:latin typeface="Times New Roman"/>
                <a:cs typeface="Times New Roman"/>
              </a:rPr>
              <a:t>f</a:t>
            </a:r>
            <a:r>
              <a:rPr sz="2050" spc="250" dirty="0">
                <a:latin typeface="Times New Roman"/>
                <a:cs typeface="Times New Roman"/>
              </a:rPr>
              <a:t> </a:t>
            </a:r>
            <a:r>
              <a:rPr sz="2050" dirty="0">
                <a:latin typeface="Palatino Linotype"/>
                <a:cs typeface="Palatino Linotype"/>
              </a:rPr>
              <a:t>:</a:t>
            </a:r>
            <a:r>
              <a:rPr sz="2050" spc="45" dirty="0">
                <a:latin typeface="Palatino Linotype"/>
                <a:cs typeface="Palatino Linotype"/>
              </a:rPr>
              <a:t> </a:t>
            </a:r>
            <a:r>
              <a:rPr sz="2050" spc="-80" dirty="0">
                <a:latin typeface="Century"/>
                <a:cs typeface="Century"/>
              </a:rPr>
              <a:t>P</a:t>
            </a:r>
            <a:r>
              <a:rPr sz="2100" spc="-120" baseline="33730" dirty="0">
                <a:latin typeface="Lucida Sans Unicode"/>
                <a:cs typeface="Lucida Sans Unicode"/>
              </a:rPr>
              <a:t>∗</a:t>
            </a:r>
            <a:r>
              <a:rPr sz="2100" spc="232" baseline="33730" dirty="0">
                <a:latin typeface="Lucida Sans Unicode"/>
                <a:cs typeface="Lucida Sans Unicode"/>
              </a:rPr>
              <a:t> </a:t>
            </a:r>
            <a:r>
              <a:rPr sz="2050" spc="15" dirty="0">
                <a:latin typeface="Century"/>
                <a:cs typeface="Century"/>
              </a:rPr>
              <a:t>→</a:t>
            </a:r>
            <a:r>
              <a:rPr sz="2050" spc="-15" dirty="0">
                <a:latin typeface="Century"/>
                <a:cs typeface="Century"/>
              </a:rPr>
              <a:t> </a:t>
            </a:r>
            <a:r>
              <a:rPr sz="2050" spc="165" dirty="0">
                <a:latin typeface="Century"/>
                <a:cs typeface="Century"/>
              </a:rPr>
              <a:t>A</a:t>
            </a:r>
            <a:endParaRPr sz="2050">
              <a:latin typeface="Century"/>
              <a:cs typeface="Century"/>
            </a:endParaRPr>
          </a:p>
          <a:p>
            <a:pPr marL="63500" marR="905510" indent="-635">
              <a:lnSpc>
                <a:spcPct val="101000"/>
              </a:lnSpc>
              <a:spcBef>
                <a:spcPts val="1535"/>
              </a:spcBef>
            </a:pPr>
            <a:r>
              <a:rPr sz="2050" spc="-35" dirty="0">
                <a:latin typeface="Calibri"/>
                <a:cs typeface="Calibri"/>
              </a:rPr>
              <a:t>For</a:t>
            </a:r>
            <a:r>
              <a:rPr sz="2050" spc="165" dirty="0">
                <a:latin typeface="Calibri"/>
                <a:cs typeface="Calibri"/>
              </a:rPr>
              <a:t> </a:t>
            </a:r>
            <a:r>
              <a:rPr sz="2050" spc="-55" dirty="0">
                <a:latin typeface="Calibri"/>
                <a:cs typeface="Calibri"/>
              </a:rPr>
              <a:t>any</a:t>
            </a:r>
            <a:r>
              <a:rPr sz="2050" spc="170" dirty="0">
                <a:latin typeface="Calibri"/>
                <a:cs typeface="Calibri"/>
              </a:rPr>
              <a:t> </a:t>
            </a:r>
            <a:r>
              <a:rPr sz="2050" spc="-55" dirty="0">
                <a:latin typeface="Calibri"/>
                <a:cs typeface="Calibri"/>
              </a:rPr>
              <a:t>given</a:t>
            </a:r>
            <a:r>
              <a:rPr sz="2050" spc="180" dirty="0">
                <a:latin typeface="Calibri"/>
                <a:cs typeface="Calibri"/>
              </a:rPr>
              <a:t> </a:t>
            </a:r>
            <a:r>
              <a:rPr sz="2050" spc="-40" dirty="0">
                <a:latin typeface="Calibri"/>
                <a:cs typeface="Calibri"/>
              </a:rPr>
              <a:t>class</a:t>
            </a:r>
            <a:r>
              <a:rPr sz="2050" spc="180" dirty="0">
                <a:latin typeface="Calibri"/>
                <a:cs typeface="Calibri"/>
              </a:rPr>
              <a:t> </a:t>
            </a:r>
            <a:r>
              <a:rPr sz="2050" spc="-75" dirty="0">
                <a:latin typeface="Calibri"/>
                <a:cs typeface="Calibri"/>
              </a:rPr>
              <a:t>of</a:t>
            </a:r>
            <a:r>
              <a:rPr sz="2050" spc="190" dirty="0">
                <a:latin typeface="Calibri"/>
                <a:cs typeface="Calibri"/>
              </a:rPr>
              <a:t> </a:t>
            </a:r>
            <a:r>
              <a:rPr sz="2050" spc="-75" dirty="0">
                <a:latin typeface="Calibri"/>
                <a:cs typeface="Calibri"/>
              </a:rPr>
              <a:t>environments</a:t>
            </a:r>
            <a:r>
              <a:rPr sz="2050" spc="165" dirty="0">
                <a:latin typeface="Calibri"/>
                <a:cs typeface="Calibri"/>
              </a:rPr>
              <a:t> </a:t>
            </a:r>
            <a:r>
              <a:rPr sz="2050" spc="-70" dirty="0">
                <a:latin typeface="Calibri"/>
                <a:cs typeface="Calibri"/>
              </a:rPr>
              <a:t>and</a:t>
            </a:r>
            <a:r>
              <a:rPr sz="2050" spc="170" dirty="0">
                <a:latin typeface="Calibri"/>
                <a:cs typeface="Calibri"/>
              </a:rPr>
              <a:t> </a:t>
            </a:r>
            <a:r>
              <a:rPr sz="2050" spc="-30" dirty="0">
                <a:latin typeface="Calibri"/>
                <a:cs typeface="Calibri"/>
              </a:rPr>
              <a:t>tasks,</a:t>
            </a:r>
            <a:r>
              <a:rPr sz="2050" spc="215" dirty="0">
                <a:latin typeface="Calibri"/>
                <a:cs typeface="Calibri"/>
              </a:rPr>
              <a:t> </a:t>
            </a:r>
            <a:r>
              <a:rPr sz="2050" spc="-180" dirty="0">
                <a:latin typeface="Calibri"/>
                <a:cs typeface="Calibri"/>
              </a:rPr>
              <a:t>we</a:t>
            </a:r>
            <a:r>
              <a:rPr sz="2050" spc="-95" dirty="0">
                <a:latin typeface="Calibri"/>
                <a:cs typeface="Calibri"/>
              </a:rPr>
              <a:t> </a:t>
            </a:r>
            <a:r>
              <a:rPr sz="2050" spc="-90" dirty="0">
                <a:latin typeface="Calibri"/>
                <a:cs typeface="Calibri"/>
              </a:rPr>
              <a:t>seek</a:t>
            </a:r>
            <a:r>
              <a:rPr sz="2050" spc="175" dirty="0">
                <a:latin typeface="Calibri"/>
                <a:cs typeface="Calibri"/>
              </a:rPr>
              <a:t> </a:t>
            </a:r>
            <a:r>
              <a:rPr sz="2050" spc="-85" dirty="0">
                <a:latin typeface="Calibri"/>
                <a:cs typeface="Calibri"/>
              </a:rPr>
              <a:t>the </a:t>
            </a:r>
            <a:r>
              <a:rPr sz="2050" spc="-450" dirty="0">
                <a:latin typeface="Calibri"/>
                <a:cs typeface="Calibri"/>
              </a:rPr>
              <a:t> </a:t>
            </a:r>
            <a:r>
              <a:rPr sz="2050" spc="-55" dirty="0">
                <a:latin typeface="Calibri"/>
                <a:cs typeface="Calibri"/>
              </a:rPr>
              <a:t>agent</a:t>
            </a:r>
            <a:r>
              <a:rPr sz="2050" spc="165" dirty="0">
                <a:latin typeface="Calibri"/>
                <a:cs typeface="Calibri"/>
              </a:rPr>
              <a:t> </a:t>
            </a:r>
            <a:r>
              <a:rPr sz="2050" spc="-30" dirty="0">
                <a:latin typeface="Calibri"/>
                <a:cs typeface="Calibri"/>
              </a:rPr>
              <a:t>(or</a:t>
            </a:r>
            <a:r>
              <a:rPr sz="2050" spc="180" dirty="0">
                <a:latin typeface="Calibri"/>
                <a:cs typeface="Calibri"/>
              </a:rPr>
              <a:t> </a:t>
            </a:r>
            <a:r>
              <a:rPr sz="2050" spc="-40" dirty="0">
                <a:latin typeface="Calibri"/>
                <a:cs typeface="Calibri"/>
              </a:rPr>
              <a:t>class</a:t>
            </a:r>
            <a:r>
              <a:rPr sz="2050" spc="180" dirty="0">
                <a:latin typeface="Calibri"/>
                <a:cs typeface="Calibri"/>
              </a:rPr>
              <a:t> </a:t>
            </a:r>
            <a:r>
              <a:rPr sz="2050" spc="-75" dirty="0">
                <a:latin typeface="Calibri"/>
                <a:cs typeface="Calibri"/>
              </a:rPr>
              <a:t>of</a:t>
            </a:r>
            <a:r>
              <a:rPr sz="2050" spc="175" dirty="0">
                <a:latin typeface="Calibri"/>
                <a:cs typeface="Calibri"/>
              </a:rPr>
              <a:t> </a:t>
            </a:r>
            <a:r>
              <a:rPr sz="2050" spc="-30" dirty="0">
                <a:latin typeface="Calibri"/>
                <a:cs typeface="Calibri"/>
              </a:rPr>
              <a:t>agents)</a:t>
            </a:r>
            <a:r>
              <a:rPr sz="2050" spc="175" dirty="0">
                <a:latin typeface="Calibri"/>
                <a:cs typeface="Calibri"/>
              </a:rPr>
              <a:t> </a:t>
            </a:r>
            <a:r>
              <a:rPr sz="2050" spc="-65" dirty="0">
                <a:latin typeface="Calibri"/>
                <a:cs typeface="Calibri"/>
              </a:rPr>
              <a:t>with</a:t>
            </a:r>
            <a:r>
              <a:rPr sz="2050" spc="190" dirty="0">
                <a:latin typeface="Calibri"/>
                <a:cs typeface="Calibri"/>
              </a:rPr>
              <a:t> </a:t>
            </a:r>
            <a:r>
              <a:rPr sz="2050" spc="-80" dirty="0">
                <a:latin typeface="Calibri"/>
                <a:cs typeface="Calibri"/>
              </a:rPr>
              <a:t>the</a:t>
            </a:r>
            <a:r>
              <a:rPr sz="2050" spc="200" dirty="0">
                <a:latin typeface="Calibri"/>
                <a:cs typeface="Calibri"/>
              </a:rPr>
              <a:t> </a:t>
            </a:r>
            <a:r>
              <a:rPr sz="2050" spc="-60" dirty="0">
                <a:latin typeface="Calibri"/>
                <a:cs typeface="Calibri"/>
              </a:rPr>
              <a:t>best</a:t>
            </a:r>
            <a:r>
              <a:rPr sz="2050" spc="185" dirty="0">
                <a:latin typeface="Calibri"/>
                <a:cs typeface="Calibri"/>
              </a:rPr>
              <a:t> </a:t>
            </a:r>
            <a:r>
              <a:rPr sz="2050" spc="-85" dirty="0">
                <a:latin typeface="Calibri"/>
                <a:cs typeface="Calibri"/>
              </a:rPr>
              <a:t>performance</a:t>
            </a:r>
            <a:endParaRPr sz="2050">
              <a:latin typeface="Calibri"/>
              <a:cs typeface="Calibri"/>
            </a:endParaRPr>
          </a:p>
          <a:p>
            <a:pPr marL="991235" marR="1965325" indent="-928369">
              <a:lnSpc>
                <a:spcPct val="101000"/>
              </a:lnSpc>
              <a:spcBef>
                <a:spcPts val="1550"/>
              </a:spcBef>
            </a:pPr>
            <a:r>
              <a:rPr sz="2050" spc="-30" dirty="0">
                <a:latin typeface="Calibri"/>
                <a:cs typeface="Calibri"/>
              </a:rPr>
              <a:t>Caveat:</a:t>
            </a:r>
            <a:r>
              <a:rPr sz="2050" spc="-25" dirty="0">
                <a:latin typeface="Calibri"/>
                <a:cs typeface="Calibri"/>
              </a:rPr>
              <a:t> </a:t>
            </a:r>
            <a:r>
              <a:rPr sz="2050" spc="65" dirty="0">
                <a:solidFill>
                  <a:srgbClr val="7E0000"/>
                </a:solidFill>
                <a:latin typeface="Century"/>
                <a:cs typeface="Century"/>
              </a:rPr>
              <a:t>computational</a:t>
            </a:r>
            <a:r>
              <a:rPr sz="2050" spc="200" dirty="0">
                <a:solidFill>
                  <a:srgbClr val="7E0000"/>
                </a:solidFill>
                <a:latin typeface="Century"/>
                <a:cs typeface="Century"/>
              </a:rPr>
              <a:t> </a:t>
            </a:r>
            <a:r>
              <a:rPr sz="2050" spc="40" dirty="0">
                <a:solidFill>
                  <a:srgbClr val="7E0000"/>
                </a:solidFill>
                <a:latin typeface="Century"/>
                <a:cs typeface="Century"/>
              </a:rPr>
              <a:t>limitations</a:t>
            </a:r>
            <a:r>
              <a:rPr sz="2050" spc="170" dirty="0">
                <a:solidFill>
                  <a:srgbClr val="7E0000"/>
                </a:solidFill>
                <a:latin typeface="Century"/>
                <a:cs typeface="Century"/>
              </a:rPr>
              <a:t> </a:t>
            </a:r>
            <a:r>
              <a:rPr sz="2050" spc="15" dirty="0">
                <a:solidFill>
                  <a:srgbClr val="7E0000"/>
                </a:solidFill>
                <a:latin typeface="Century"/>
                <a:cs typeface="Century"/>
              </a:rPr>
              <a:t>make </a:t>
            </a:r>
            <a:r>
              <a:rPr sz="2050" spc="-555" dirty="0">
                <a:solidFill>
                  <a:srgbClr val="7E0000"/>
                </a:solidFill>
                <a:latin typeface="Century"/>
                <a:cs typeface="Century"/>
              </a:rPr>
              <a:t> </a:t>
            </a:r>
            <a:r>
              <a:rPr sz="2050" spc="70" dirty="0">
                <a:solidFill>
                  <a:srgbClr val="7E0000"/>
                </a:solidFill>
                <a:latin typeface="Century"/>
                <a:cs typeface="Century"/>
              </a:rPr>
              <a:t>perfect</a:t>
            </a:r>
            <a:r>
              <a:rPr sz="2050" spc="220" dirty="0">
                <a:solidFill>
                  <a:srgbClr val="7E0000"/>
                </a:solidFill>
                <a:latin typeface="Century"/>
                <a:cs typeface="Century"/>
              </a:rPr>
              <a:t> </a:t>
            </a:r>
            <a:r>
              <a:rPr sz="2050" spc="35" dirty="0">
                <a:solidFill>
                  <a:srgbClr val="7E0000"/>
                </a:solidFill>
                <a:latin typeface="Century"/>
                <a:cs typeface="Century"/>
              </a:rPr>
              <a:t>rationality</a:t>
            </a:r>
            <a:r>
              <a:rPr sz="2050" spc="204" dirty="0">
                <a:solidFill>
                  <a:srgbClr val="7E0000"/>
                </a:solidFill>
                <a:latin typeface="Century"/>
                <a:cs typeface="Century"/>
              </a:rPr>
              <a:t> </a:t>
            </a:r>
            <a:r>
              <a:rPr sz="2050" spc="25" dirty="0">
                <a:solidFill>
                  <a:srgbClr val="7E0000"/>
                </a:solidFill>
                <a:latin typeface="Century"/>
                <a:cs typeface="Century"/>
              </a:rPr>
              <a:t>unachievable</a:t>
            </a:r>
            <a:endParaRPr sz="2050">
              <a:latin typeface="Century"/>
              <a:cs typeface="Century"/>
            </a:endParaRPr>
          </a:p>
          <a:p>
            <a:pPr marL="63500">
              <a:lnSpc>
                <a:spcPct val="100000"/>
              </a:lnSpc>
              <a:spcBef>
                <a:spcPts val="35"/>
              </a:spcBef>
            </a:pPr>
            <a:r>
              <a:rPr sz="2050" spc="15" dirty="0">
                <a:latin typeface="Century"/>
                <a:cs typeface="Century"/>
              </a:rPr>
              <a:t>→</a:t>
            </a:r>
            <a:r>
              <a:rPr sz="2050" spc="70" dirty="0">
                <a:latin typeface="Century"/>
                <a:cs typeface="Century"/>
              </a:rPr>
              <a:t> </a:t>
            </a:r>
            <a:r>
              <a:rPr sz="2050" spc="-70" dirty="0">
                <a:latin typeface="Calibri"/>
                <a:cs typeface="Calibri"/>
              </a:rPr>
              <a:t>design</a:t>
            </a:r>
            <a:r>
              <a:rPr sz="2050" spc="204" dirty="0">
                <a:latin typeface="Calibri"/>
                <a:cs typeface="Calibri"/>
              </a:rPr>
              <a:t> </a:t>
            </a:r>
            <a:r>
              <a:rPr sz="2050" spc="-60" dirty="0">
                <a:latin typeface="Calibri"/>
                <a:cs typeface="Calibri"/>
              </a:rPr>
              <a:t>best</a:t>
            </a:r>
            <a:r>
              <a:rPr sz="2050" spc="185" dirty="0">
                <a:latin typeface="Calibri"/>
                <a:cs typeface="Calibri"/>
              </a:rPr>
              <a:t> </a:t>
            </a:r>
            <a:r>
              <a:rPr sz="2050" spc="-75" dirty="0">
                <a:solidFill>
                  <a:srgbClr val="004B00"/>
                </a:solidFill>
                <a:latin typeface="Calibri"/>
                <a:cs typeface="Calibri"/>
              </a:rPr>
              <a:t>program</a:t>
            </a:r>
            <a:r>
              <a:rPr sz="2050" spc="190" dirty="0">
                <a:solidFill>
                  <a:srgbClr val="004B00"/>
                </a:solidFill>
                <a:latin typeface="Calibri"/>
                <a:cs typeface="Calibri"/>
              </a:rPr>
              <a:t> </a:t>
            </a:r>
            <a:r>
              <a:rPr sz="2050" spc="-90" dirty="0">
                <a:latin typeface="Calibri"/>
                <a:cs typeface="Calibri"/>
              </a:rPr>
              <a:t>for</a:t>
            </a:r>
            <a:r>
              <a:rPr sz="2050" spc="180" dirty="0">
                <a:latin typeface="Calibri"/>
                <a:cs typeface="Calibri"/>
              </a:rPr>
              <a:t> </a:t>
            </a:r>
            <a:r>
              <a:rPr sz="2050" spc="-55" dirty="0">
                <a:latin typeface="Calibri"/>
                <a:cs typeface="Calibri"/>
              </a:rPr>
              <a:t>given</a:t>
            </a:r>
            <a:r>
              <a:rPr sz="2050" spc="185" dirty="0">
                <a:latin typeface="Calibri"/>
                <a:cs typeface="Calibri"/>
              </a:rPr>
              <a:t> </a:t>
            </a:r>
            <a:r>
              <a:rPr sz="2050" spc="-75" dirty="0">
                <a:latin typeface="Calibri"/>
                <a:cs typeface="Calibri"/>
              </a:rPr>
              <a:t>machine</a:t>
            </a:r>
            <a:r>
              <a:rPr sz="2050" spc="200" dirty="0">
                <a:latin typeface="Calibri"/>
                <a:cs typeface="Calibri"/>
              </a:rPr>
              <a:t> </a:t>
            </a:r>
            <a:r>
              <a:rPr sz="2050" spc="-90" dirty="0">
                <a:latin typeface="Calibri"/>
                <a:cs typeface="Calibri"/>
              </a:rPr>
              <a:t>resources</a:t>
            </a:r>
            <a:endParaRPr sz="2050">
              <a:latin typeface="Calibri"/>
              <a:cs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object 10"/>
          <p:cNvSpPr txBox="1">
            <a:spLocks noGrp="1"/>
          </p:cNvSpPr>
          <p:nvPr>
            <p:ph type="ftr" sz="quarter" idx="5"/>
          </p:nvPr>
        </p:nvSpPr>
        <p:spPr>
          <a:prstGeom prst="rect">
            <a:avLst/>
          </a:prstGeom>
        </p:spPr>
        <p:txBody>
          <a:bodyPr vert="horz" wrap="square" lIns="0" tIns="0" rIns="0" bIns="0" rtlCol="0">
            <a:spAutoFit/>
          </a:bodyPr>
          <a:lstStyle/>
          <a:p>
            <a:pPr marL="12700">
              <a:lnSpc>
                <a:spcPts val="885"/>
              </a:lnSpc>
            </a:pPr>
            <a:r>
              <a:rPr spc="15" dirty="0"/>
              <a:t>Chapter</a:t>
            </a:r>
            <a:r>
              <a:rPr spc="20" dirty="0"/>
              <a:t> 1</a:t>
            </a:r>
          </a:p>
        </p:txBody>
      </p:sp>
      <p:sp>
        <p:nvSpPr>
          <p:cNvPr id="11" name="object 11"/>
          <p:cNvSpPr txBox="1">
            <a:spLocks noGrp="1"/>
          </p:cNvSpPr>
          <p:nvPr>
            <p:ph type="sldNum" sz="quarter" idx="7"/>
          </p:nvPr>
        </p:nvSpPr>
        <p:spPr>
          <a:prstGeom prst="rect">
            <a:avLst/>
          </a:prstGeom>
        </p:spPr>
        <p:txBody>
          <a:bodyPr vert="horz" wrap="square" lIns="0" tIns="0" rIns="0" bIns="0" rtlCol="0">
            <a:spAutoFit/>
          </a:bodyPr>
          <a:lstStyle/>
          <a:p>
            <a:pPr marL="38100">
              <a:lnSpc>
                <a:spcPts val="885"/>
              </a:lnSpc>
            </a:pPr>
            <a:fld id="{81D60167-4931-47E6-BA6A-407CBD079E47}" type="slidenum">
              <a:rPr spc="20" dirty="0"/>
              <a:t>12</a:t>
            </a:fld>
            <a:endParaRPr spc="20" dirty="0"/>
          </a:p>
        </p:txBody>
      </p:sp>
      <p:sp>
        <p:nvSpPr>
          <p:cNvPr id="2" name="object 2"/>
          <p:cNvSpPr txBox="1">
            <a:spLocks noGrp="1"/>
          </p:cNvSpPr>
          <p:nvPr>
            <p:ph type="title"/>
          </p:nvPr>
        </p:nvSpPr>
        <p:spPr>
          <a:xfrm>
            <a:off x="535025" y="1010818"/>
            <a:ext cx="7722234" cy="381000"/>
          </a:xfrm>
          <a:prstGeom prst="rect">
            <a:avLst/>
          </a:prstGeom>
          <a:ln w="51816">
            <a:solidFill>
              <a:srgbClr val="000000"/>
            </a:solidFill>
          </a:ln>
        </p:spPr>
        <p:txBody>
          <a:bodyPr vert="horz" wrap="square" lIns="0" tIns="0" rIns="0" bIns="0" rtlCol="0">
            <a:spAutoFit/>
          </a:bodyPr>
          <a:lstStyle/>
          <a:p>
            <a:pPr marL="1270" algn="ctr">
              <a:lnSpc>
                <a:spcPts val="2635"/>
              </a:lnSpc>
            </a:pPr>
            <a:r>
              <a:rPr spc="210" dirty="0"/>
              <a:t>AI</a:t>
            </a:r>
            <a:r>
              <a:rPr spc="225" dirty="0"/>
              <a:t> </a:t>
            </a:r>
            <a:r>
              <a:rPr spc="85" dirty="0"/>
              <a:t>prehistory</a:t>
            </a:r>
          </a:p>
        </p:txBody>
      </p:sp>
      <p:sp>
        <p:nvSpPr>
          <p:cNvPr id="3" name="object 3"/>
          <p:cNvSpPr txBox="1"/>
          <p:nvPr/>
        </p:nvSpPr>
        <p:spPr>
          <a:xfrm>
            <a:off x="572769" y="1648426"/>
            <a:ext cx="1130300" cy="340360"/>
          </a:xfrm>
          <a:prstGeom prst="rect">
            <a:avLst/>
          </a:prstGeom>
        </p:spPr>
        <p:txBody>
          <a:bodyPr vert="horz" wrap="square" lIns="0" tIns="14604" rIns="0" bIns="0" rtlCol="0">
            <a:spAutoFit/>
          </a:bodyPr>
          <a:lstStyle/>
          <a:p>
            <a:pPr marL="12700">
              <a:lnSpc>
                <a:spcPct val="100000"/>
              </a:lnSpc>
              <a:spcBef>
                <a:spcPts val="114"/>
              </a:spcBef>
            </a:pPr>
            <a:r>
              <a:rPr sz="2050" spc="-45" dirty="0">
                <a:solidFill>
                  <a:srgbClr val="00007E"/>
                </a:solidFill>
                <a:latin typeface="Calibri"/>
                <a:cs typeface="Calibri"/>
              </a:rPr>
              <a:t>Philosophy</a:t>
            </a:r>
            <a:endParaRPr sz="2050">
              <a:latin typeface="Calibri"/>
              <a:cs typeface="Calibri"/>
            </a:endParaRPr>
          </a:p>
        </p:txBody>
      </p:sp>
      <p:sp>
        <p:nvSpPr>
          <p:cNvPr id="4" name="object 4"/>
          <p:cNvSpPr txBox="1"/>
          <p:nvPr/>
        </p:nvSpPr>
        <p:spPr>
          <a:xfrm>
            <a:off x="572769" y="2614643"/>
            <a:ext cx="1344930" cy="340360"/>
          </a:xfrm>
          <a:prstGeom prst="rect">
            <a:avLst/>
          </a:prstGeom>
        </p:spPr>
        <p:txBody>
          <a:bodyPr vert="horz" wrap="square" lIns="0" tIns="14604" rIns="0" bIns="0" rtlCol="0">
            <a:spAutoFit/>
          </a:bodyPr>
          <a:lstStyle/>
          <a:p>
            <a:pPr marL="12700">
              <a:lnSpc>
                <a:spcPct val="100000"/>
              </a:lnSpc>
              <a:spcBef>
                <a:spcPts val="114"/>
              </a:spcBef>
            </a:pPr>
            <a:r>
              <a:rPr sz="2050" spc="-55" dirty="0">
                <a:solidFill>
                  <a:srgbClr val="00007E"/>
                </a:solidFill>
                <a:latin typeface="Calibri"/>
                <a:cs typeface="Calibri"/>
              </a:rPr>
              <a:t>Mathematics</a:t>
            </a:r>
            <a:endParaRPr sz="2050">
              <a:latin typeface="Calibri"/>
              <a:cs typeface="Calibri"/>
            </a:endParaRPr>
          </a:p>
        </p:txBody>
      </p:sp>
      <p:sp>
        <p:nvSpPr>
          <p:cNvPr id="5" name="object 5"/>
          <p:cNvSpPr txBox="1"/>
          <p:nvPr/>
        </p:nvSpPr>
        <p:spPr>
          <a:xfrm>
            <a:off x="572769" y="3582382"/>
            <a:ext cx="1164590" cy="340360"/>
          </a:xfrm>
          <a:prstGeom prst="rect">
            <a:avLst/>
          </a:prstGeom>
        </p:spPr>
        <p:txBody>
          <a:bodyPr vert="horz" wrap="square" lIns="0" tIns="14604" rIns="0" bIns="0" rtlCol="0">
            <a:spAutoFit/>
          </a:bodyPr>
          <a:lstStyle/>
          <a:p>
            <a:pPr marL="12700">
              <a:lnSpc>
                <a:spcPct val="100000"/>
              </a:lnSpc>
              <a:spcBef>
                <a:spcPts val="114"/>
              </a:spcBef>
            </a:pPr>
            <a:r>
              <a:rPr sz="2050" spc="-35" dirty="0">
                <a:solidFill>
                  <a:srgbClr val="00007E"/>
                </a:solidFill>
                <a:latin typeface="Calibri"/>
                <a:cs typeface="Calibri"/>
              </a:rPr>
              <a:t>Psychology</a:t>
            </a:r>
            <a:endParaRPr sz="2050">
              <a:latin typeface="Calibri"/>
              <a:cs typeface="Calibri"/>
            </a:endParaRPr>
          </a:p>
        </p:txBody>
      </p:sp>
      <p:sp>
        <p:nvSpPr>
          <p:cNvPr id="6" name="object 6"/>
          <p:cNvSpPr txBox="1"/>
          <p:nvPr/>
        </p:nvSpPr>
        <p:spPr>
          <a:xfrm>
            <a:off x="572769" y="4548599"/>
            <a:ext cx="1119505" cy="929806"/>
          </a:xfrm>
          <a:prstGeom prst="rect">
            <a:avLst/>
          </a:prstGeom>
        </p:spPr>
        <p:txBody>
          <a:bodyPr vert="horz" wrap="square" lIns="0" tIns="10160" rIns="0" bIns="0" rtlCol="0">
            <a:spAutoFit/>
          </a:bodyPr>
          <a:lstStyle/>
          <a:p>
            <a:pPr marL="12700" marR="5080">
              <a:lnSpc>
                <a:spcPct val="101499"/>
              </a:lnSpc>
              <a:spcBef>
                <a:spcPts val="80"/>
              </a:spcBef>
            </a:pPr>
            <a:r>
              <a:rPr sz="2050" spc="-35" dirty="0">
                <a:solidFill>
                  <a:srgbClr val="00007E"/>
                </a:solidFill>
                <a:latin typeface="Calibri"/>
                <a:cs typeface="Calibri"/>
              </a:rPr>
              <a:t>Economics  </a:t>
            </a:r>
            <a:endParaRPr lang="en-GB" sz="2050" spc="-35" dirty="0">
              <a:solidFill>
                <a:srgbClr val="00007E"/>
              </a:solidFill>
              <a:latin typeface="Calibri"/>
              <a:cs typeface="Calibri"/>
            </a:endParaRPr>
          </a:p>
          <a:p>
            <a:pPr marL="12700" marR="5080">
              <a:lnSpc>
                <a:spcPct val="101499"/>
              </a:lnSpc>
            </a:pPr>
            <a:endParaRPr lang="en-GB" spc="-35" dirty="0">
              <a:solidFill>
                <a:srgbClr val="00007E"/>
              </a:solidFill>
              <a:latin typeface="Calibri"/>
              <a:cs typeface="Calibri"/>
            </a:endParaRPr>
          </a:p>
          <a:p>
            <a:pPr marL="12700" marR="5080">
              <a:lnSpc>
                <a:spcPct val="101499"/>
              </a:lnSpc>
              <a:spcBef>
                <a:spcPts val="80"/>
              </a:spcBef>
            </a:pPr>
            <a:r>
              <a:rPr sz="2050" spc="-10" dirty="0">
                <a:solidFill>
                  <a:srgbClr val="00007E"/>
                </a:solidFill>
                <a:latin typeface="Calibri"/>
                <a:cs typeface="Calibri"/>
              </a:rPr>
              <a:t>Linguistics</a:t>
            </a:r>
            <a:endParaRPr sz="2050" dirty="0">
              <a:latin typeface="Calibri"/>
              <a:cs typeface="Calibri"/>
            </a:endParaRPr>
          </a:p>
        </p:txBody>
      </p:sp>
      <p:sp>
        <p:nvSpPr>
          <p:cNvPr id="7" name="object 7"/>
          <p:cNvSpPr txBox="1"/>
          <p:nvPr/>
        </p:nvSpPr>
        <p:spPr>
          <a:xfrm>
            <a:off x="572769" y="5516338"/>
            <a:ext cx="1359535" cy="340360"/>
          </a:xfrm>
          <a:prstGeom prst="rect">
            <a:avLst/>
          </a:prstGeom>
        </p:spPr>
        <p:txBody>
          <a:bodyPr vert="horz" wrap="square" lIns="0" tIns="14604" rIns="0" bIns="0" rtlCol="0">
            <a:spAutoFit/>
          </a:bodyPr>
          <a:lstStyle/>
          <a:p>
            <a:pPr marL="12700">
              <a:lnSpc>
                <a:spcPct val="100000"/>
              </a:lnSpc>
              <a:spcBef>
                <a:spcPts val="114"/>
              </a:spcBef>
            </a:pPr>
            <a:r>
              <a:rPr sz="2050" spc="-75" dirty="0">
                <a:solidFill>
                  <a:srgbClr val="00007E"/>
                </a:solidFill>
                <a:latin typeface="Calibri"/>
                <a:cs typeface="Calibri"/>
              </a:rPr>
              <a:t>Neuroscience</a:t>
            </a:r>
            <a:endParaRPr sz="2050">
              <a:latin typeface="Calibri"/>
              <a:cs typeface="Calibri"/>
            </a:endParaRPr>
          </a:p>
        </p:txBody>
      </p:sp>
      <p:sp>
        <p:nvSpPr>
          <p:cNvPr id="8" name="object 8"/>
          <p:cNvSpPr txBox="1"/>
          <p:nvPr/>
        </p:nvSpPr>
        <p:spPr>
          <a:xfrm>
            <a:off x="2207970" y="1648426"/>
            <a:ext cx="6936029" cy="4263475"/>
          </a:xfrm>
          <a:prstGeom prst="rect">
            <a:avLst/>
          </a:prstGeom>
        </p:spPr>
        <p:txBody>
          <a:bodyPr vert="horz" wrap="square" lIns="0" tIns="11430" rIns="0" bIns="0" rtlCol="0">
            <a:spAutoFit/>
          </a:bodyPr>
          <a:lstStyle/>
          <a:p>
            <a:pPr marL="13970" marR="3034665" indent="-1270">
              <a:lnSpc>
                <a:spcPct val="101000"/>
              </a:lnSpc>
              <a:spcBef>
                <a:spcPts val="90"/>
              </a:spcBef>
            </a:pPr>
            <a:r>
              <a:rPr lang="en-GB" sz="2050" spc="-25" dirty="0">
                <a:latin typeface="Calibri"/>
                <a:cs typeface="Calibri"/>
              </a:rPr>
              <a:t>L</a:t>
            </a:r>
            <a:r>
              <a:rPr sz="2050" spc="-25" dirty="0" err="1">
                <a:latin typeface="Calibri"/>
                <a:cs typeface="Calibri"/>
              </a:rPr>
              <a:t>ogic</a:t>
            </a:r>
            <a:r>
              <a:rPr lang="en-GB" sz="2050" spc="-25" dirty="0">
                <a:latin typeface="Calibri"/>
                <a:cs typeface="Calibri"/>
              </a:rPr>
              <a:t> and </a:t>
            </a:r>
            <a:r>
              <a:rPr lang="en-GB" sz="2050" spc="-25" dirty="0" err="1">
                <a:latin typeface="Calibri"/>
                <a:cs typeface="Calibri"/>
              </a:rPr>
              <a:t>ontolgy</a:t>
            </a:r>
            <a:r>
              <a:rPr sz="2050" spc="-25" dirty="0">
                <a:latin typeface="Calibri"/>
                <a:cs typeface="Calibri"/>
              </a:rPr>
              <a:t>, </a:t>
            </a:r>
            <a:r>
              <a:rPr sz="2050" spc="-80" dirty="0">
                <a:latin typeface="Calibri"/>
                <a:cs typeface="Calibri"/>
              </a:rPr>
              <a:t>methods</a:t>
            </a:r>
            <a:r>
              <a:rPr sz="2050" spc="-75" dirty="0">
                <a:latin typeface="Calibri"/>
                <a:cs typeface="Calibri"/>
              </a:rPr>
              <a:t> of</a:t>
            </a:r>
            <a:r>
              <a:rPr sz="2050" spc="-70" dirty="0">
                <a:latin typeface="Calibri"/>
                <a:cs typeface="Calibri"/>
              </a:rPr>
              <a:t> reasoning</a:t>
            </a:r>
            <a:r>
              <a:rPr lang="en-GB" sz="2050" spc="-70" dirty="0">
                <a:latin typeface="Calibri"/>
                <a:cs typeface="Calibri"/>
              </a:rPr>
              <a:t>,</a:t>
            </a:r>
            <a:r>
              <a:rPr sz="2050" spc="-70" dirty="0">
                <a:latin typeface="Calibri"/>
                <a:cs typeface="Calibri"/>
              </a:rPr>
              <a:t> </a:t>
            </a:r>
            <a:r>
              <a:rPr sz="2050" spc="-455" dirty="0">
                <a:latin typeface="Calibri"/>
                <a:cs typeface="Calibri"/>
              </a:rPr>
              <a:t> </a:t>
            </a:r>
            <a:r>
              <a:rPr sz="2050" spc="-70" dirty="0">
                <a:latin typeface="Calibri"/>
                <a:cs typeface="Calibri"/>
              </a:rPr>
              <a:t>mind</a:t>
            </a:r>
            <a:r>
              <a:rPr sz="2050" spc="175" dirty="0">
                <a:latin typeface="Calibri"/>
                <a:cs typeface="Calibri"/>
              </a:rPr>
              <a:t> </a:t>
            </a:r>
            <a:r>
              <a:rPr sz="2050" spc="-55" dirty="0">
                <a:latin typeface="Calibri"/>
                <a:cs typeface="Calibri"/>
              </a:rPr>
              <a:t>as</a:t>
            </a:r>
            <a:r>
              <a:rPr sz="2050" spc="170" dirty="0">
                <a:latin typeface="Calibri"/>
                <a:cs typeface="Calibri"/>
              </a:rPr>
              <a:t> </a:t>
            </a:r>
            <a:r>
              <a:rPr sz="2050" spc="-45" dirty="0">
                <a:latin typeface="Calibri"/>
                <a:cs typeface="Calibri"/>
              </a:rPr>
              <a:t>physical</a:t>
            </a:r>
            <a:r>
              <a:rPr sz="2050" spc="185" dirty="0">
                <a:latin typeface="Calibri"/>
                <a:cs typeface="Calibri"/>
              </a:rPr>
              <a:t> </a:t>
            </a:r>
            <a:r>
              <a:rPr sz="2050" spc="-65" dirty="0">
                <a:latin typeface="Calibri"/>
                <a:cs typeface="Calibri"/>
              </a:rPr>
              <a:t>system</a:t>
            </a:r>
            <a:endParaRPr sz="2050" dirty="0">
              <a:latin typeface="Calibri"/>
              <a:cs typeface="Calibri"/>
            </a:endParaRPr>
          </a:p>
          <a:p>
            <a:pPr marL="13970">
              <a:lnSpc>
                <a:spcPct val="100000"/>
              </a:lnSpc>
              <a:spcBef>
                <a:spcPts val="35"/>
              </a:spcBef>
            </a:pPr>
            <a:r>
              <a:rPr sz="2050" spc="-70" dirty="0">
                <a:latin typeface="Calibri"/>
                <a:cs typeface="Calibri"/>
              </a:rPr>
              <a:t>foundations</a:t>
            </a:r>
            <a:r>
              <a:rPr sz="2050" spc="225" dirty="0">
                <a:latin typeface="Calibri"/>
                <a:cs typeface="Calibri"/>
              </a:rPr>
              <a:t> </a:t>
            </a:r>
            <a:r>
              <a:rPr sz="2050" spc="-75" dirty="0">
                <a:latin typeface="Calibri"/>
                <a:cs typeface="Calibri"/>
              </a:rPr>
              <a:t>of</a:t>
            </a:r>
            <a:r>
              <a:rPr sz="2050" spc="170" dirty="0">
                <a:latin typeface="Calibri"/>
                <a:cs typeface="Calibri"/>
              </a:rPr>
              <a:t> </a:t>
            </a:r>
            <a:r>
              <a:rPr sz="2050" spc="-55" dirty="0">
                <a:latin typeface="Calibri"/>
                <a:cs typeface="Calibri"/>
              </a:rPr>
              <a:t>learning,</a:t>
            </a:r>
            <a:r>
              <a:rPr sz="2050" spc="180" dirty="0">
                <a:latin typeface="Calibri"/>
                <a:cs typeface="Calibri"/>
              </a:rPr>
              <a:t> </a:t>
            </a:r>
            <a:r>
              <a:rPr sz="2050" spc="-55" dirty="0">
                <a:latin typeface="Calibri"/>
                <a:cs typeface="Calibri"/>
              </a:rPr>
              <a:t>language</a:t>
            </a:r>
            <a:r>
              <a:rPr lang="en-GB" sz="2050" spc="-55" dirty="0">
                <a:latin typeface="Calibri"/>
                <a:cs typeface="Calibri"/>
              </a:rPr>
              <a:t> and</a:t>
            </a:r>
            <a:r>
              <a:rPr sz="2050" spc="215" dirty="0">
                <a:latin typeface="Calibri"/>
                <a:cs typeface="Calibri"/>
              </a:rPr>
              <a:t> </a:t>
            </a:r>
            <a:r>
              <a:rPr sz="2050" spc="-45" dirty="0">
                <a:latin typeface="Calibri"/>
                <a:cs typeface="Calibri"/>
              </a:rPr>
              <a:t>rationality</a:t>
            </a:r>
            <a:endParaRPr sz="2050" dirty="0">
              <a:latin typeface="Calibri"/>
              <a:cs typeface="Calibri"/>
            </a:endParaRPr>
          </a:p>
          <a:p>
            <a:pPr marL="12700">
              <a:lnSpc>
                <a:spcPct val="100000"/>
              </a:lnSpc>
              <a:spcBef>
                <a:spcPts val="170"/>
              </a:spcBef>
            </a:pPr>
            <a:r>
              <a:rPr lang="en-GB" sz="2050" spc="-75" dirty="0">
                <a:latin typeface="Calibri"/>
                <a:cs typeface="Calibri"/>
              </a:rPr>
              <a:t>f</a:t>
            </a:r>
            <a:r>
              <a:rPr sz="2050" spc="-75" dirty="0" err="1">
                <a:latin typeface="Calibri"/>
                <a:cs typeface="Calibri"/>
              </a:rPr>
              <a:t>ormal</a:t>
            </a:r>
            <a:r>
              <a:rPr sz="2050" spc="160" dirty="0">
                <a:latin typeface="Calibri"/>
                <a:cs typeface="Calibri"/>
              </a:rPr>
              <a:t> </a:t>
            </a:r>
            <a:r>
              <a:rPr sz="2050" spc="-80" dirty="0">
                <a:latin typeface="Calibri"/>
                <a:cs typeface="Calibri"/>
              </a:rPr>
              <a:t>representation</a:t>
            </a:r>
            <a:r>
              <a:rPr sz="2050" spc="180" dirty="0">
                <a:latin typeface="Calibri"/>
                <a:cs typeface="Calibri"/>
              </a:rPr>
              <a:t> </a:t>
            </a:r>
            <a:r>
              <a:rPr sz="2050" spc="-70" dirty="0">
                <a:latin typeface="Calibri"/>
                <a:cs typeface="Calibri"/>
              </a:rPr>
              <a:t>and</a:t>
            </a:r>
            <a:r>
              <a:rPr sz="2050" spc="150" dirty="0">
                <a:latin typeface="Calibri"/>
                <a:cs typeface="Calibri"/>
              </a:rPr>
              <a:t> </a:t>
            </a:r>
            <a:r>
              <a:rPr sz="2050" spc="-80" dirty="0">
                <a:latin typeface="Calibri"/>
                <a:cs typeface="Calibri"/>
              </a:rPr>
              <a:t>proof</a:t>
            </a:r>
            <a:endParaRPr sz="2050" dirty="0">
              <a:latin typeface="Calibri"/>
              <a:cs typeface="Calibri"/>
            </a:endParaRPr>
          </a:p>
          <a:p>
            <a:pPr marL="13970" marR="5080">
              <a:lnSpc>
                <a:spcPct val="101000"/>
              </a:lnSpc>
              <a:spcBef>
                <a:spcPts val="10"/>
              </a:spcBef>
            </a:pPr>
            <a:r>
              <a:rPr lang="en-GB" sz="2050" spc="-50" dirty="0">
                <a:latin typeface="Calibri"/>
                <a:cs typeface="Calibri"/>
              </a:rPr>
              <a:t>a</a:t>
            </a:r>
            <a:r>
              <a:rPr sz="2050" spc="-50" dirty="0" err="1">
                <a:latin typeface="Calibri"/>
                <a:cs typeface="Calibri"/>
              </a:rPr>
              <a:t>lgorithms</a:t>
            </a:r>
            <a:r>
              <a:rPr lang="en-GB" sz="2050" spc="-50" dirty="0">
                <a:latin typeface="Calibri"/>
                <a:cs typeface="Calibri"/>
              </a:rPr>
              <a:t> and</a:t>
            </a:r>
            <a:r>
              <a:rPr sz="2050" spc="185" dirty="0">
                <a:latin typeface="Calibri"/>
                <a:cs typeface="Calibri"/>
              </a:rPr>
              <a:t> </a:t>
            </a:r>
            <a:r>
              <a:rPr sz="2050" spc="-50" dirty="0">
                <a:latin typeface="Calibri"/>
                <a:cs typeface="Calibri"/>
              </a:rPr>
              <a:t>computation</a:t>
            </a:r>
            <a:endParaRPr lang="en-GB" sz="2050" spc="-50" dirty="0">
              <a:latin typeface="Calibri"/>
              <a:cs typeface="Calibri"/>
            </a:endParaRPr>
          </a:p>
          <a:p>
            <a:pPr marL="13970" marR="5080">
              <a:lnSpc>
                <a:spcPct val="101000"/>
              </a:lnSpc>
              <a:spcBef>
                <a:spcPts val="10"/>
              </a:spcBef>
            </a:pPr>
            <a:endParaRPr lang="en-GB" sz="2050" spc="-50" dirty="0">
              <a:latin typeface="Calibri"/>
              <a:cs typeface="Calibri"/>
            </a:endParaRPr>
          </a:p>
          <a:p>
            <a:pPr marL="13970" marR="1169670">
              <a:lnSpc>
                <a:spcPts val="2500"/>
              </a:lnSpc>
              <a:spcBef>
                <a:spcPts val="75"/>
              </a:spcBef>
            </a:pPr>
            <a:r>
              <a:rPr sz="2050" spc="-105" dirty="0">
                <a:latin typeface="Calibri"/>
                <a:cs typeface="Calibri"/>
              </a:rPr>
              <a:t>phenomena</a:t>
            </a:r>
            <a:r>
              <a:rPr sz="2050" spc="-100" dirty="0">
                <a:latin typeface="Calibri"/>
                <a:cs typeface="Calibri"/>
              </a:rPr>
              <a:t> </a:t>
            </a:r>
            <a:r>
              <a:rPr sz="2050" spc="-75" dirty="0">
                <a:latin typeface="Calibri"/>
                <a:cs typeface="Calibri"/>
              </a:rPr>
              <a:t>of</a:t>
            </a:r>
            <a:r>
              <a:rPr sz="2050" spc="-70" dirty="0">
                <a:latin typeface="Calibri"/>
                <a:cs typeface="Calibri"/>
              </a:rPr>
              <a:t> perception</a:t>
            </a:r>
            <a:r>
              <a:rPr sz="2050" spc="-65" dirty="0">
                <a:latin typeface="Calibri"/>
                <a:cs typeface="Calibri"/>
              </a:rPr>
              <a:t> </a:t>
            </a:r>
            <a:r>
              <a:rPr sz="2050" spc="-70" dirty="0">
                <a:latin typeface="Calibri"/>
                <a:cs typeface="Calibri"/>
              </a:rPr>
              <a:t>and</a:t>
            </a:r>
            <a:r>
              <a:rPr sz="2050" spc="-65" dirty="0">
                <a:latin typeface="Calibri"/>
                <a:cs typeface="Calibri"/>
              </a:rPr>
              <a:t> </a:t>
            </a:r>
            <a:r>
              <a:rPr sz="2050" spc="-85" dirty="0">
                <a:latin typeface="Calibri"/>
                <a:cs typeface="Calibri"/>
              </a:rPr>
              <a:t>motor</a:t>
            </a:r>
            <a:r>
              <a:rPr sz="2050" spc="-80" dirty="0">
                <a:latin typeface="Calibri"/>
                <a:cs typeface="Calibri"/>
              </a:rPr>
              <a:t> </a:t>
            </a:r>
            <a:r>
              <a:rPr sz="2050" spc="-50" dirty="0">
                <a:latin typeface="Calibri"/>
                <a:cs typeface="Calibri"/>
              </a:rPr>
              <a:t>control </a:t>
            </a:r>
            <a:r>
              <a:rPr sz="2050" spc="-45" dirty="0">
                <a:latin typeface="Calibri"/>
                <a:cs typeface="Calibri"/>
              </a:rPr>
              <a:t> </a:t>
            </a:r>
            <a:r>
              <a:rPr sz="2050" spc="-70" dirty="0">
                <a:latin typeface="Calibri"/>
                <a:cs typeface="Calibri"/>
              </a:rPr>
              <a:t>experimental</a:t>
            </a:r>
            <a:r>
              <a:rPr sz="2050" spc="175" dirty="0">
                <a:latin typeface="Calibri"/>
                <a:cs typeface="Calibri"/>
              </a:rPr>
              <a:t> </a:t>
            </a:r>
            <a:r>
              <a:rPr sz="2050" spc="-80" dirty="0">
                <a:latin typeface="Calibri"/>
                <a:cs typeface="Calibri"/>
              </a:rPr>
              <a:t>techniques</a:t>
            </a:r>
            <a:r>
              <a:rPr sz="2050" spc="254" dirty="0">
                <a:latin typeface="Calibri"/>
                <a:cs typeface="Calibri"/>
              </a:rPr>
              <a:t> </a:t>
            </a:r>
            <a:r>
              <a:rPr sz="2050" spc="-40" dirty="0">
                <a:latin typeface="Calibri"/>
                <a:cs typeface="Calibri"/>
              </a:rPr>
              <a:t>(psychophysics,</a:t>
            </a:r>
            <a:r>
              <a:rPr sz="2050" spc="215" dirty="0">
                <a:latin typeface="Calibri"/>
                <a:cs typeface="Calibri"/>
              </a:rPr>
              <a:t> </a:t>
            </a:r>
            <a:r>
              <a:rPr sz="2050" dirty="0">
                <a:latin typeface="Calibri"/>
                <a:cs typeface="Calibri"/>
              </a:rPr>
              <a:t>etc.)</a:t>
            </a:r>
          </a:p>
          <a:p>
            <a:pPr marL="12700" marR="2369820">
              <a:lnSpc>
                <a:spcPct val="101200"/>
              </a:lnSpc>
              <a:spcBef>
                <a:spcPts val="45"/>
              </a:spcBef>
            </a:pPr>
            <a:endParaRPr lang="en-GB" sz="2050" spc="-75" dirty="0">
              <a:latin typeface="Calibri"/>
              <a:cs typeface="Calibri"/>
            </a:endParaRPr>
          </a:p>
          <a:p>
            <a:pPr marL="12700" marR="2369820">
              <a:lnSpc>
                <a:spcPct val="101200"/>
              </a:lnSpc>
              <a:spcBef>
                <a:spcPts val="45"/>
              </a:spcBef>
            </a:pPr>
            <a:r>
              <a:rPr sz="2050" spc="-75" dirty="0">
                <a:latin typeface="Calibri"/>
                <a:cs typeface="Calibri"/>
              </a:rPr>
              <a:t>formal</a:t>
            </a:r>
            <a:r>
              <a:rPr sz="2050" spc="175" dirty="0">
                <a:latin typeface="Calibri"/>
                <a:cs typeface="Calibri"/>
              </a:rPr>
              <a:t> </a:t>
            </a:r>
            <a:r>
              <a:rPr sz="2050" spc="-85" dirty="0">
                <a:latin typeface="Calibri"/>
                <a:cs typeface="Calibri"/>
              </a:rPr>
              <a:t>theory</a:t>
            </a:r>
            <a:r>
              <a:rPr sz="2050" spc="190" dirty="0">
                <a:latin typeface="Calibri"/>
                <a:cs typeface="Calibri"/>
              </a:rPr>
              <a:t> </a:t>
            </a:r>
            <a:r>
              <a:rPr sz="2050" spc="-75" dirty="0">
                <a:latin typeface="Calibri"/>
                <a:cs typeface="Calibri"/>
              </a:rPr>
              <a:t>of</a:t>
            </a:r>
            <a:r>
              <a:rPr sz="2050" spc="175" dirty="0">
                <a:latin typeface="Calibri"/>
                <a:cs typeface="Calibri"/>
              </a:rPr>
              <a:t> </a:t>
            </a:r>
            <a:r>
              <a:rPr sz="2050" spc="-50" dirty="0">
                <a:latin typeface="Calibri"/>
                <a:cs typeface="Calibri"/>
              </a:rPr>
              <a:t>rational</a:t>
            </a:r>
            <a:r>
              <a:rPr sz="2050" spc="180" dirty="0">
                <a:latin typeface="Calibri"/>
                <a:cs typeface="Calibri"/>
              </a:rPr>
              <a:t> </a:t>
            </a:r>
            <a:r>
              <a:rPr sz="2050" spc="-70" dirty="0">
                <a:latin typeface="Calibri"/>
                <a:cs typeface="Calibri"/>
              </a:rPr>
              <a:t>decisions</a:t>
            </a:r>
            <a:r>
              <a:rPr lang="en-GB" sz="2050" spc="-70" dirty="0">
                <a:latin typeface="Calibri"/>
                <a:cs typeface="Calibri"/>
              </a:rPr>
              <a:t>, games and negotiations</a:t>
            </a:r>
          </a:p>
          <a:p>
            <a:pPr marL="12700" marR="2369820">
              <a:lnSpc>
                <a:spcPct val="101200"/>
              </a:lnSpc>
              <a:spcBef>
                <a:spcPts val="45"/>
              </a:spcBef>
            </a:pPr>
            <a:r>
              <a:rPr sz="2050" spc="-445" dirty="0">
                <a:latin typeface="Calibri"/>
                <a:cs typeface="Calibri"/>
              </a:rPr>
              <a:t> </a:t>
            </a:r>
            <a:r>
              <a:rPr sz="2050" spc="-85" dirty="0">
                <a:latin typeface="Calibri"/>
                <a:cs typeface="Calibri"/>
              </a:rPr>
              <a:t>representation</a:t>
            </a:r>
            <a:r>
              <a:rPr lang="en-GB" sz="2050" spc="-85" dirty="0">
                <a:latin typeface="Calibri"/>
                <a:cs typeface="Calibri"/>
              </a:rPr>
              <a:t>, </a:t>
            </a:r>
            <a:r>
              <a:rPr lang="en-GB" sz="2050" spc="-65" dirty="0">
                <a:latin typeface="Calibri"/>
                <a:cs typeface="Calibri"/>
              </a:rPr>
              <a:t>parsing and understanding</a:t>
            </a:r>
            <a:endParaRPr sz="2050" dirty="0">
              <a:latin typeface="Calibri"/>
              <a:cs typeface="Calibri"/>
            </a:endParaRPr>
          </a:p>
          <a:p>
            <a:pPr marL="13335">
              <a:lnSpc>
                <a:spcPct val="100000"/>
              </a:lnSpc>
              <a:spcBef>
                <a:spcPts val="600"/>
              </a:spcBef>
            </a:pPr>
            <a:r>
              <a:rPr sz="2050" spc="-35" dirty="0">
                <a:latin typeface="Calibri"/>
                <a:cs typeface="Calibri"/>
              </a:rPr>
              <a:t>plastic</a:t>
            </a:r>
            <a:r>
              <a:rPr sz="2050" spc="200" dirty="0">
                <a:latin typeface="Calibri"/>
                <a:cs typeface="Calibri"/>
              </a:rPr>
              <a:t> </a:t>
            </a:r>
            <a:r>
              <a:rPr sz="2050" spc="-45" dirty="0">
                <a:latin typeface="Calibri"/>
                <a:cs typeface="Calibri"/>
              </a:rPr>
              <a:t>physical</a:t>
            </a:r>
            <a:r>
              <a:rPr sz="2050" spc="204" dirty="0">
                <a:latin typeface="Calibri"/>
                <a:cs typeface="Calibri"/>
              </a:rPr>
              <a:t> </a:t>
            </a:r>
            <a:r>
              <a:rPr sz="2050" spc="-60" dirty="0">
                <a:latin typeface="Calibri"/>
                <a:cs typeface="Calibri"/>
              </a:rPr>
              <a:t>substrate</a:t>
            </a:r>
            <a:r>
              <a:rPr sz="2050" spc="185" dirty="0">
                <a:latin typeface="Calibri"/>
                <a:cs typeface="Calibri"/>
              </a:rPr>
              <a:t> </a:t>
            </a:r>
            <a:r>
              <a:rPr sz="2050" spc="-90" dirty="0">
                <a:latin typeface="Calibri"/>
                <a:cs typeface="Calibri"/>
              </a:rPr>
              <a:t>for</a:t>
            </a:r>
            <a:r>
              <a:rPr sz="2050" spc="190" dirty="0">
                <a:latin typeface="Calibri"/>
                <a:cs typeface="Calibri"/>
              </a:rPr>
              <a:t> </a:t>
            </a:r>
            <a:r>
              <a:rPr sz="2050" spc="-70" dirty="0">
                <a:latin typeface="Calibri"/>
                <a:cs typeface="Calibri"/>
              </a:rPr>
              <a:t>mental</a:t>
            </a:r>
            <a:r>
              <a:rPr sz="2050" spc="200" dirty="0">
                <a:latin typeface="Calibri"/>
                <a:cs typeface="Calibri"/>
              </a:rPr>
              <a:t> </a:t>
            </a:r>
            <a:r>
              <a:rPr sz="2050" spc="-30" dirty="0">
                <a:latin typeface="Calibri"/>
                <a:cs typeface="Calibri"/>
              </a:rPr>
              <a:t>activity</a:t>
            </a:r>
            <a:r>
              <a:rPr lang="en-GB" sz="2050" spc="-30" dirty="0">
                <a:latin typeface="Calibri"/>
                <a:cs typeface="Calibri"/>
              </a:rPr>
              <a:t> (brain and neurons</a:t>
            </a:r>
            <a:endParaRPr sz="2050" dirty="0">
              <a:latin typeface="Calibri"/>
              <a:cs typeface="Calibri"/>
            </a:endParaRPr>
          </a:p>
        </p:txBody>
      </p:sp>
      <p:sp>
        <p:nvSpPr>
          <p:cNvPr id="9" name="object 9"/>
          <p:cNvSpPr txBox="1"/>
          <p:nvPr/>
        </p:nvSpPr>
        <p:spPr>
          <a:xfrm>
            <a:off x="607731" y="6063009"/>
            <a:ext cx="6513831" cy="645689"/>
          </a:xfrm>
          <a:prstGeom prst="rect">
            <a:avLst/>
          </a:prstGeom>
        </p:spPr>
        <p:txBody>
          <a:bodyPr vert="horz" wrap="square" lIns="0" tIns="14604" rIns="0" bIns="0" rtlCol="0">
            <a:spAutoFit/>
          </a:bodyPr>
          <a:lstStyle/>
          <a:p>
            <a:pPr marL="12700">
              <a:lnSpc>
                <a:spcPct val="100000"/>
              </a:lnSpc>
              <a:spcBef>
                <a:spcPts val="114"/>
              </a:spcBef>
              <a:tabLst>
                <a:tab pos="1647825" algn="l"/>
              </a:tabLst>
            </a:pPr>
            <a:r>
              <a:rPr sz="2050" spc="-40" dirty="0">
                <a:solidFill>
                  <a:srgbClr val="00007E"/>
                </a:solidFill>
                <a:latin typeface="Calibri"/>
                <a:cs typeface="Calibri"/>
              </a:rPr>
              <a:t>Control</a:t>
            </a:r>
            <a:r>
              <a:rPr sz="2050" spc="220" dirty="0">
                <a:solidFill>
                  <a:srgbClr val="00007E"/>
                </a:solidFill>
                <a:latin typeface="Calibri"/>
                <a:cs typeface="Calibri"/>
              </a:rPr>
              <a:t> </a:t>
            </a:r>
            <a:r>
              <a:rPr sz="2050" spc="-85" dirty="0">
                <a:solidFill>
                  <a:srgbClr val="00007E"/>
                </a:solidFill>
                <a:latin typeface="Calibri"/>
                <a:cs typeface="Calibri"/>
              </a:rPr>
              <a:t>theory	</a:t>
            </a:r>
            <a:r>
              <a:rPr sz="2050" spc="-65" dirty="0">
                <a:latin typeface="Calibri"/>
                <a:cs typeface="Calibri"/>
              </a:rPr>
              <a:t>homeostatic</a:t>
            </a:r>
            <a:r>
              <a:rPr sz="2050" spc="180" dirty="0">
                <a:latin typeface="Calibri"/>
                <a:cs typeface="Calibri"/>
              </a:rPr>
              <a:t> </a:t>
            </a:r>
            <a:r>
              <a:rPr sz="2050" spc="-55" dirty="0">
                <a:latin typeface="Calibri"/>
                <a:cs typeface="Calibri"/>
              </a:rPr>
              <a:t>systems,</a:t>
            </a:r>
            <a:r>
              <a:rPr sz="2050" spc="155" dirty="0">
                <a:latin typeface="Calibri"/>
                <a:cs typeface="Calibri"/>
              </a:rPr>
              <a:t> </a:t>
            </a:r>
            <a:r>
              <a:rPr sz="2050" spc="-35" dirty="0">
                <a:latin typeface="Calibri"/>
                <a:cs typeface="Calibri"/>
              </a:rPr>
              <a:t>stability</a:t>
            </a:r>
            <a:endParaRPr sz="2050" dirty="0">
              <a:latin typeface="Calibri"/>
              <a:cs typeface="Calibri"/>
            </a:endParaRPr>
          </a:p>
          <a:p>
            <a:pPr marL="1649095">
              <a:lnSpc>
                <a:spcPct val="100000"/>
              </a:lnSpc>
              <a:spcBef>
                <a:spcPts val="35"/>
              </a:spcBef>
            </a:pPr>
            <a:r>
              <a:rPr sz="2050" spc="-70" dirty="0">
                <a:latin typeface="Calibri"/>
                <a:cs typeface="Calibri"/>
              </a:rPr>
              <a:t>simple</a:t>
            </a:r>
            <a:r>
              <a:rPr sz="2050" spc="165" dirty="0">
                <a:latin typeface="Calibri"/>
                <a:cs typeface="Calibri"/>
              </a:rPr>
              <a:t> </a:t>
            </a:r>
            <a:r>
              <a:rPr sz="2050" spc="-50" dirty="0">
                <a:latin typeface="Calibri"/>
                <a:cs typeface="Calibri"/>
              </a:rPr>
              <a:t>optimal</a:t>
            </a:r>
            <a:r>
              <a:rPr sz="2050" spc="155" dirty="0">
                <a:latin typeface="Calibri"/>
                <a:cs typeface="Calibri"/>
              </a:rPr>
              <a:t> </a:t>
            </a:r>
            <a:r>
              <a:rPr sz="2050" spc="-55" dirty="0">
                <a:latin typeface="Calibri"/>
                <a:cs typeface="Calibri"/>
              </a:rPr>
              <a:t>agent</a:t>
            </a:r>
            <a:r>
              <a:rPr sz="2050" spc="165" dirty="0">
                <a:latin typeface="Calibri"/>
                <a:cs typeface="Calibri"/>
              </a:rPr>
              <a:t> </a:t>
            </a:r>
            <a:r>
              <a:rPr sz="2050" spc="-70" dirty="0">
                <a:latin typeface="Calibri"/>
                <a:cs typeface="Calibri"/>
              </a:rPr>
              <a:t>designs</a:t>
            </a:r>
            <a:r>
              <a:rPr lang="en-GB" sz="2050" spc="-70" dirty="0">
                <a:latin typeface="Calibri"/>
                <a:cs typeface="Calibri"/>
              </a:rPr>
              <a:t>, adaptation</a:t>
            </a:r>
            <a:endParaRPr sz="2050" dirty="0">
              <a:latin typeface="Calibri"/>
              <a:cs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object 13"/>
          <p:cNvSpPr txBox="1">
            <a:spLocks noGrp="1"/>
          </p:cNvSpPr>
          <p:nvPr>
            <p:ph type="ftr" sz="quarter" idx="5"/>
          </p:nvPr>
        </p:nvSpPr>
        <p:spPr>
          <a:prstGeom prst="rect">
            <a:avLst/>
          </a:prstGeom>
        </p:spPr>
        <p:txBody>
          <a:bodyPr vert="horz" wrap="square" lIns="0" tIns="0" rIns="0" bIns="0" rtlCol="0">
            <a:spAutoFit/>
          </a:bodyPr>
          <a:lstStyle/>
          <a:p>
            <a:pPr marL="12700">
              <a:lnSpc>
                <a:spcPts val="885"/>
              </a:lnSpc>
            </a:pPr>
            <a:r>
              <a:rPr spc="15" dirty="0"/>
              <a:t>Chapter</a:t>
            </a:r>
            <a:r>
              <a:rPr spc="20" dirty="0"/>
              <a:t> 1</a:t>
            </a:r>
          </a:p>
        </p:txBody>
      </p:sp>
      <p:sp>
        <p:nvSpPr>
          <p:cNvPr id="14" name="object 14"/>
          <p:cNvSpPr txBox="1">
            <a:spLocks noGrp="1"/>
          </p:cNvSpPr>
          <p:nvPr>
            <p:ph type="sldNum" sz="quarter" idx="7"/>
          </p:nvPr>
        </p:nvSpPr>
        <p:spPr>
          <a:prstGeom prst="rect">
            <a:avLst/>
          </a:prstGeom>
        </p:spPr>
        <p:txBody>
          <a:bodyPr vert="horz" wrap="square" lIns="0" tIns="0" rIns="0" bIns="0" rtlCol="0">
            <a:spAutoFit/>
          </a:bodyPr>
          <a:lstStyle/>
          <a:p>
            <a:pPr marL="38100">
              <a:lnSpc>
                <a:spcPts val="885"/>
              </a:lnSpc>
            </a:pPr>
            <a:fld id="{81D60167-4931-47E6-BA6A-407CBD079E47}" type="slidenum">
              <a:rPr spc="20" dirty="0"/>
              <a:t>13</a:t>
            </a:fld>
            <a:endParaRPr spc="20" dirty="0"/>
          </a:p>
        </p:txBody>
      </p:sp>
      <p:sp>
        <p:nvSpPr>
          <p:cNvPr id="2" name="object 2"/>
          <p:cNvSpPr txBox="1">
            <a:spLocks noGrp="1"/>
          </p:cNvSpPr>
          <p:nvPr>
            <p:ph type="title"/>
          </p:nvPr>
        </p:nvSpPr>
        <p:spPr>
          <a:xfrm>
            <a:off x="535025" y="1010818"/>
            <a:ext cx="7722234" cy="381000"/>
          </a:xfrm>
          <a:prstGeom prst="rect">
            <a:avLst/>
          </a:prstGeom>
          <a:ln w="51816">
            <a:solidFill>
              <a:srgbClr val="000000"/>
            </a:solidFill>
          </a:ln>
        </p:spPr>
        <p:txBody>
          <a:bodyPr vert="horz" wrap="square" lIns="0" tIns="0" rIns="0" bIns="0" rtlCol="0">
            <a:spAutoFit/>
          </a:bodyPr>
          <a:lstStyle/>
          <a:p>
            <a:pPr algn="ctr">
              <a:lnSpc>
                <a:spcPts val="2635"/>
              </a:lnSpc>
            </a:pPr>
            <a:r>
              <a:rPr spc="140" dirty="0"/>
              <a:t>Potted</a:t>
            </a:r>
            <a:r>
              <a:rPr spc="265" dirty="0"/>
              <a:t> </a:t>
            </a:r>
            <a:r>
              <a:rPr spc="85" dirty="0"/>
              <a:t>history</a:t>
            </a:r>
            <a:r>
              <a:rPr spc="220" dirty="0"/>
              <a:t> </a:t>
            </a:r>
            <a:r>
              <a:rPr spc="105" dirty="0"/>
              <a:t>of</a:t>
            </a:r>
            <a:r>
              <a:rPr spc="254" dirty="0"/>
              <a:t> </a:t>
            </a:r>
            <a:r>
              <a:rPr spc="204" dirty="0"/>
              <a:t>AI</a:t>
            </a:r>
          </a:p>
        </p:txBody>
      </p:sp>
      <p:sp>
        <p:nvSpPr>
          <p:cNvPr id="3" name="object 3"/>
          <p:cNvSpPr txBox="1"/>
          <p:nvPr/>
        </p:nvSpPr>
        <p:spPr>
          <a:xfrm>
            <a:off x="572769" y="1556987"/>
            <a:ext cx="518795" cy="655955"/>
          </a:xfrm>
          <a:prstGeom prst="rect">
            <a:avLst/>
          </a:prstGeom>
        </p:spPr>
        <p:txBody>
          <a:bodyPr vert="horz" wrap="square" lIns="0" tIns="14604" rIns="0" bIns="0" rtlCol="0">
            <a:spAutoFit/>
          </a:bodyPr>
          <a:lstStyle/>
          <a:p>
            <a:pPr marL="12700">
              <a:lnSpc>
                <a:spcPct val="100000"/>
              </a:lnSpc>
              <a:spcBef>
                <a:spcPts val="114"/>
              </a:spcBef>
            </a:pPr>
            <a:r>
              <a:rPr sz="2050" spc="-70" dirty="0">
                <a:solidFill>
                  <a:srgbClr val="004B00"/>
                </a:solidFill>
                <a:latin typeface="Calibri"/>
                <a:cs typeface="Calibri"/>
              </a:rPr>
              <a:t>1943</a:t>
            </a:r>
            <a:endParaRPr sz="2050">
              <a:latin typeface="Calibri"/>
              <a:cs typeface="Calibri"/>
            </a:endParaRPr>
          </a:p>
          <a:p>
            <a:pPr marL="12700">
              <a:lnSpc>
                <a:spcPct val="100000"/>
              </a:lnSpc>
              <a:spcBef>
                <a:spcPts val="25"/>
              </a:spcBef>
            </a:pPr>
            <a:r>
              <a:rPr sz="2050" spc="-70" dirty="0">
                <a:solidFill>
                  <a:srgbClr val="004B00"/>
                </a:solidFill>
                <a:latin typeface="Calibri"/>
                <a:cs typeface="Calibri"/>
              </a:rPr>
              <a:t>1950</a:t>
            </a:r>
            <a:endParaRPr sz="2050">
              <a:latin typeface="Calibri"/>
              <a:cs typeface="Calibri"/>
            </a:endParaRPr>
          </a:p>
        </p:txBody>
      </p:sp>
      <p:sp>
        <p:nvSpPr>
          <p:cNvPr id="4" name="object 4"/>
          <p:cNvSpPr txBox="1"/>
          <p:nvPr/>
        </p:nvSpPr>
        <p:spPr>
          <a:xfrm>
            <a:off x="1587322" y="1556987"/>
            <a:ext cx="5256530" cy="655955"/>
          </a:xfrm>
          <a:prstGeom prst="rect">
            <a:avLst/>
          </a:prstGeom>
        </p:spPr>
        <p:txBody>
          <a:bodyPr vert="horz" wrap="square" lIns="0" tIns="11430" rIns="0" bIns="0" rtlCol="0">
            <a:spAutoFit/>
          </a:bodyPr>
          <a:lstStyle/>
          <a:p>
            <a:pPr marL="12700" marR="5080">
              <a:lnSpc>
                <a:spcPct val="101000"/>
              </a:lnSpc>
              <a:spcBef>
                <a:spcPts val="90"/>
              </a:spcBef>
            </a:pPr>
            <a:r>
              <a:rPr sz="2050" spc="-25" dirty="0">
                <a:latin typeface="Calibri"/>
                <a:cs typeface="Calibri"/>
              </a:rPr>
              <a:t>McCulloch</a:t>
            </a:r>
            <a:r>
              <a:rPr sz="2050" spc="200" dirty="0">
                <a:latin typeface="Calibri"/>
                <a:cs typeface="Calibri"/>
              </a:rPr>
              <a:t> </a:t>
            </a:r>
            <a:r>
              <a:rPr sz="2050" spc="70" dirty="0">
                <a:latin typeface="Calibri"/>
                <a:cs typeface="Calibri"/>
              </a:rPr>
              <a:t>&amp;</a:t>
            </a:r>
            <a:r>
              <a:rPr sz="2050" spc="185" dirty="0">
                <a:latin typeface="Calibri"/>
                <a:cs typeface="Calibri"/>
              </a:rPr>
              <a:t> </a:t>
            </a:r>
            <a:r>
              <a:rPr sz="2050" spc="15" dirty="0">
                <a:latin typeface="Calibri"/>
                <a:cs typeface="Calibri"/>
              </a:rPr>
              <a:t>Pitts:</a:t>
            </a:r>
            <a:r>
              <a:rPr sz="2050" spc="415" dirty="0">
                <a:latin typeface="Calibri"/>
                <a:cs typeface="Calibri"/>
              </a:rPr>
              <a:t> </a:t>
            </a:r>
            <a:r>
              <a:rPr sz="2050" spc="-45" dirty="0">
                <a:latin typeface="Calibri"/>
                <a:cs typeface="Calibri"/>
              </a:rPr>
              <a:t>Boolean</a:t>
            </a:r>
            <a:r>
              <a:rPr sz="2050" spc="175" dirty="0">
                <a:latin typeface="Calibri"/>
                <a:cs typeface="Calibri"/>
              </a:rPr>
              <a:t> </a:t>
            </a:r>
            <a:r>
              <a:rPr sz="2050" spc="-20" dirty="0">
                <a:latin typeface="Calibri"/>
                <a:cs typeface="Calibri"/>
              </a:rPr>
              <a:t>circuit</a:t>
            </a:r>
            <a:r>
              <a:rPr sz="2050" spc="165" dirty="0">
                <a:latin typeface="Calibri"/>
                <a:cs typeface="Calibri"/>
              </a:rPr>
              <a:t> </a:t>
            </a:r>
            <a:r>
              <a:rPr sz="2050" spc="-85" dirty="0">
                <a:latin typeface="Calibri"/>
                <a:cs typeface="Calibri"/>
              </a:rPr>
              <a:t>model</a:t>
            </a:r>
            <a:r>
              <a:rPr sz="2050" spc="210" dirty="0">
                <a:latin typeface="Calibri"/>
                <a:cs typeface="Calibri"/>
              </a:rPr>
              <a:t> </a:t>
            </a:r>
            <a:r>
              <a:rPr sz="2050" spc="-75" dirty="0">
                <a:latin typeface="Calibri"/>
                <a:cs typeface="Calibri"/>
              </a:rPr>
              <a:t>of</a:t>
            </a:r>
            <a:r>
              <a:rPr sz="2050" spc="175" dirty="0">
                <a:latin typeface="Calibri"/>
                <a:cs typeface="Calibri"/>
              </a:rPr>
              <a:t> </a:t>
            </a:r>
            <a:r>
              <a:rPr sz="2050" spc="-70" dirty="0">
                <a:latin typeface="Calibri"/>
                <a:cs typeface="Calibri"/>
              </a:rPr>
              <a:t>brain </a:t>
            </a:r>
            <a:r>
              <a:rPr sz="2050" spc="-450" dirty="0">
                <a:latin typeface="Calibri"/>
                <a:cs typeface="Calibri"/>
              </a:rPr>
              <a:t> </a:t>
            </a:r>
            <a:r>
              <a:rPr sz="2050" spc="-15" dirty="0">
                <a:latin typeface="Calibri"/>
                <a:cs typeface="Calibri"/>
              </a:rPr>
              <a:t>Turing’s</a:t>
            </a:r>
            <a:r>
              <a:rPr sz="2050" spc="195" dirty="0">
                <a:latin typeface="Calibri"/>
                <a:cs typeface="Calibri"/>
              </a:rPr>
              <a:t> </a:t>
            </a:r>
            <a:r>
              <a:rPr sz="2050" spc="-20" dirty="0">
                <a:latin typeface="Calibri"/>
                <a:cs typeface="Calibri"/>
              </a:rPr>
              <a:t>“Computing</a:t>
            </a:r>
            <a:r>
              <a:rPr sz="2050" spc="170" dirty="0">
                <a:latin typeface="Calibri"/>
                <a:cs typeface="Calibri"/>
              </a:rPr>
              <a:t> </a:t>
            </a:r>
            <a:r>
              <a:rPr sz="2050" spc="-65" dirty="0">
                <a:latin typeface="Calibri"/>
                <a:cs typeface="Calibri"/>
              </a:rPr>
              <a:t>Machinery</a:t>
            </a:r>
            <a:r>
              <a:rPr sz="2050" spc="215" dirty="0">
                <a:latin typeface="Calibri"/>
                <a:cs typeface="Calibri"/>
              </a:rPr>
              <a:t> </a:t>
            </a:r>
            <a:r>
              <a:rPr sz="2050" spc="-70" dirty="0">
                <a:latin typeface="Calibri"/>
                <a:cs typeface="Calibri"/>
              </a:rPr>
              <a:t>and</a:t>
            </a:r>
            <a:r>
              <a:rPr sz="2050" spc="170" dirty="0">
                <a:latin typeface="Calibri"/>
                <a:cs typeface="Calibri"/>
              </a:rPr>
              <a:t> </a:t>
            </a:r>
            <a:r>
              <a:rPr sz="2050" spc="-40" dirty="0">
                <a:latin typeface="Calibri"/>
                <a:cs typeface="Calibri"/>
              </a:rPr>
              <a:t>Intelligence”</a:t>
            </a:r>
            <a:endParaRPr sz="2050" dirty="0">
              <a:latin typeface="Calibri"/>
              <a:cs typeface="Calibri"/>
            </a:endParaRPr>
          </a:p>
        </p:txBody>
      </p:sp>
      <p:sp>
        <p:nvSpPr>
          <p:cNvPr id="5" name="object 5"/>
          <p:cNvSpPr txBox="1"/>
          <p:nvPr/>
        </p:nvSpPr>
        <p:spPr>
          <a:xfrm>
            <a:off x="572769" y="2189446"/>
            <a:ext cx="3183255" cy="340360"/>
          </a:xfrm>
          <a:prstGeom prst="rect">
            <a:avLst/>
          </a:prstGeom>
        </p:spPr>
        <p:txBody>
          <a:bodyPr vert="horz" wrap="square" lIns="0" tIns="14604" rIns="0" bIns="0" rtlCol="0">
            <a:spAutoFit/>
          </a:bodyPr>
          <a:lstStyle/>
          <a:p>
            <a:pPr marL="12700">
              <a:lnSpc>
                <a:spcPct val="100000"/>
              </a:lnSpc>
              <a:spcBef>
                <a:spcPts val="114"/>
              </a:spcBef>
              <a:tabLst>
                <a:tab pos="1026794" algn="l"/>
              </a:tabLst>
            </a:pPr>
            <a:r>
              <a:rPr sz="2050" spc="-70" dirty="0">
                <a:solidFill>
                  <a:srgbClr val="004B00"/>
                </a:solidFill>
                <a:latin typeface="Calibri"/>
                <a:cs typeface="Calibri"/>
              </a:rPr>
              <a:t>1952–69	</a:t>
            </a:r>
            <a:r>
              <a:rPr sz="2050" spc="10" dirty="0">
                <a:latin typeface="Calibri"/>
                <a:cs typeface="Calibri"/>
              </a:rPr>
              <a:t>Look,</a:t>
            </a:r>
            <a:r>
              <a:rPr sz="2050" spc="155" dirty="0">
                <a:latin typeface="Calibri"/>
                <a:cs typeface="Calibri"/>
              </a:rPr>
              <a:t> </a:t>
            </a:r>
            <a:r>
              <a:rPr sz="2050" spc="-35" dirty="0">
                <a:latin typeface="Calibri"/>
                <a:cs typeface="Calibri"/>
              </a:rPr>
              <a:t>Ma,</a:t>
            </a:r>
            <a:r>
              <a:rPr sz="2050" spc="170" dirty="0">
                <a:latin typeface="Calibri"/>
                <a:cs typeface="Calibri"/>
              </a:rPr>
              <a:t> </a:t>
            </a:r>
            <a:r>
              <a:rPr sz="2050" spc="-100" dirty="0">
                <a:latin typeface="Calibri"/>
                <a:cs typeface="Calibri"/>
              </a:rPr>
              <a:t>no</a:t>
            </a:r>
            <a:r>
              <a:rPr sz="2050" spc="160" dirty="0">
                <a:latin typeface="Calibri"/>
                <a:cs typeface="Calibri"/>
              </a:rPr>
              <a:t> </a:t>
            </a:r>
            <a:r>
              <a:rPr sz="2050" spc="-70" dirty="0">
                <a:latin typeface="Calibri"/>
                <a:cs typeface="Calibri"/>
              </a:rPr>
              <a:t>hands!</a:t>
            </a:r>
            <a:endParaRPr sz="2050" dirty="0">
              <a:latin typeface="Calibri"/>
              <a:cs typeface="Calibri"/>
            </a:endParaRPr>
          </a:p>
        </p:txBody>
      </p:sp>
      <p:sp>
        <p:nvSpPr>
          <p:cNvPr id="6" name="object 6"/>
          <p:cNvSpPr txBox="1"/>
          <p:nvPr/>
        </p:nvSpPr>
        <p:spPr>
          <a:xfrm>
            <a:off x="572769" y="2504914"/>
            <a:ext cx="613410" cy="340360"/>
          </a:xfrm>
          <a:prstGeom prst="rect">
            <a:avLst/>
          </a:prstGeom>
        </p:spPr>
        <p:txBody>
          <a:bodyPr vert="horz" wrap="square" lIns="0" tIns="14604" rIns="0" bIns="0" rtlCol="0">
            <a:spAutoFit/>
          </a:bodyPr>
          <a:lstStyle/>
          <a:p>
            <a:pPr marL="12700">
              <a:lnSpc>
                <a:spcPct val="100000"/>
              </a:lnSpc>
              <a:spcBef>
                <a:spcPts val="114"/>
              </a:spcBef>
            </a:pPr>
            <a:r>
              <a:rPr sz="2050" spc="-70" dirty="0">
                <a:solidFill>
                  <a:srgbClr val="004B00"/>
                </a:solidFill>
                <a:latin typeface="Calibri"/>
                <a:cs typeface="Calibri"/>
              </a:rPr>
              <a:t>1950s</a:t>
            </a:r>
            <a:endParaRPr sz="2050">
              <a:latin typeface="Calibri"/>
              <a:cs typeface="Calibri"/>
            </a:endParaRPr>
          </a:p>
        </p:txBody>
      </p:sp>
      <p:sp>
        <p:nvSpPr>
          <p:cNvPr id="7" name="object 7"/>
          <p:cNvSpPr txBox="1"/>
          <p:nvPr/>
        </p:nvSpPr>
        <p:spPr>
          <a:xfrm>
            <a:off x="572769" y="3137375"/>
            <a:ext cx="518795" cy="657860"/>
          </a:xfrm>
          <a:prstGeom prst="rect">
            <a:avLst/>
          </a:prstGeom>
        </p:spPr>
        <p:txBody>
          <a:bodyPr vert="horz" wrap="square" lIns="0" tIns="14604" rIns="0" bIns="0" rtlCol="0">
            <a:spAutoFit/>
          </a:bodyPr>
          <a:lstStyle/>
          <a:p>
            <a:pPr marL="12700">
              <a:lnSpc>
                <a:spcPct val="100000"/>
              </a:lnSpc>
              <a:spcBef>
                <a:spcPts val="114"/>
              </a:spcBef>
            </a:pPr>
            <a:r>
              <a:rPr sz="2050" spc="-70" dirty="0">
                <a:solidFill>
                  <a:srgbClr val="004B00"/>
                </a:solidFill>
                <a:latin typeface="Calibri"/>
                <a:cs typeface="Calibri"/>
              </a:rPr>
              <a:t>1956</a:t>
            </a:r>
            <a:endParaRPr sz="2050">
              <a:latin typeface="Calibri"/>
              <a:cs typeface="Calibri"/>
            </a:endParaRPr>
          </a:p>
          <a:p>
            <a:pPr marL="12700">
              <a:lnSpc>
                <a:spcPct val="100000"/>
              </a:lnSpc>
              <a:spcBef>
                <a:spcPts val="35"/>
              </a:spcBef>
            </a:pPr>
            <a:r>
              <a:rPr sz="2050" spc="-70" dirty="0">
                <a:solidFill>
                  <a:srgbClr val="004B00"/>
                </a:solidFill>
                <a:latin typeface="Calibri"/>
                <a:cs typeface="Calibri"/>
              </a:rPr>
              <a:t>1965</a:t>
            </a:r>
            <a:endParaRPr sz="2050">
              <a:latin typeface="Calibri"/>
              <a:cs typeface="Calibri"/>
            </a:endParaRPr>
          </a:p>
        </p:txBody>
      </p:sp>
      <p:sp>
        <p:nvSpPr>
          <p:cNvPr id="8" name="object 8"/>
          <p:cNvSpPr txBox="1"/>
          <p:nvPr/>
        </p:nvSpPr>
        <p:spPr>
          <a:xfrm>
            <a:off x="1587296" y="2504914"/>
            <a:ext cx="6508750" cy="1290320"/>
          </a:xfrm>
          <a:prstGeom prst="rect">
            <a:avLst/>
          </a:prstGeom>
        </p:spPr>
        <p:txBody>
          <a:bodyPr vert="horz" wrap="square" lIns="0" tIns="10795" rIns="0" bIns="0" rtlCol="0">
            <a:spAutoFit/>
          </a:bodyPr>
          <a:lstStyle/>
          <a:p>
            <a:pPr marL="12700" marR="5080" indent="-635">
              <a:lnSpc>
                <a:spcPct val="101299"/>
              </a:lnSpc>
              <a:spcBef>
                <a:spcPts val="85"/>
              </a:spcBef>
            </a:pPr>
            <a:r>
              <a:rPr sz="2050" spc="-15" dirty="0">
                <a:latin typeface="Calibri"/>
                <a:cs typeface="Calibri"/>
              </a:rPr>
              <a:t>Early </a:t>
            </a:r>
            <a:r>
              <a:rPr sz="2050" spc="60" dirty="0">
                <a:latin typeface="Calibri"/>
                <a:cs typeface="Calibri"/>
              </a:rPr>
              <a:t>AI </a:t>
            </a:r>
            <a:r>
              <a:rPr sz="2050" spc="-65" dirty="0">
                <a:latin typeface="Calibri"/>
                <a:cs typeface="Calibri"/>
              </a:rPr>
              <a:t>programs,</a:t>
            </a:r>
            <a:r>
              <a:rPr sz="2050" spc="330" dirty="0">
                <a:latin typeface="Calibri"/>
                <a:cs typeface="Calibri"/>
              </a:rPr>
              <a:t> </a:t>
            </a:r>
            <a:r>
              <a:rPr sz="2050" spc="-50" dirty="0">
                <a:latin typeface="Calibri"/>
                <a:cs typeface="Calibri"/>
              </a:rPr>
              <a:t>including</a:t>
            </a:r>
            <a:r>
              <a:rPr sz="2050" spc="365" dirty="0">
                <a:latin typeface="Calibri"/>
                <a:cs typeface="Calibri"/>
              </a:rPr>
              <a:t> </a:t>
            </a:r>
            <a:r>
              <a:rPr sz="2050" spc="-40" dirty="0">
                <a:latin typeface="Calibri"/>
                <a:cs typeface="Calibri"/>
              </a:rPr>
              <a:t>Samuel’s</a:t>
            </a:r>
            <a:r>
              <a:rPr sz="2050" spc="385" dirty="0">
                <a:latin typeface="Calibri"/>
                <a:cs typeface="Calibri"/>
              </a:rPr>
              <a:t> </a:t>
            </a:r>
            <a:r>
              <a:rPr sz="2050" spc="-70" dirty="0">
                <a:latin typeface="Calibri"/>
                <a:cs typeface="Calibri"/>
              </a:rPr>
              <a:t>checkers</a:t>
            </a:r>
            <a:r>
              <a:rPr sz="2050" spc="320" dirty="0">
                <a:latin typeface="Calibri"/>
                <a:cs typeface="Calibri"/>
              </a:rPr>
              <a:t> </a:t>
            </a:r>
            <a:r>
              <a:rPr sz="2050" spc="-65" dirty="0">
                <a:latin typeface="Calibri"/>
                <a:cs typeface="Calibri"/>
              </a:rPr>
              <a:t>program, </a:t>
            </a:r>
            <a:r>
              <a:rPr sz="2050" spc="-60" dirty="0">
                <a:latin typeface="Calibri"/>
                <a:cs typeface="Calibri"/>
              </a:rPr>
              <a:t> </a:t>
            </a:r>
            <a:r>
              <a:rPr sz="2050" spc="-85" dirty="0">
                <a:latin typeface="Calibri"/>
                <a:cs typeface="Calibri"/>
              </a:rPr>
              <a:t>Newell</a:t>
            </a:r>
            <a:r>
              <a:rPr sz="2050" spc="-80" dirty="0">
                <a:latin typeface="Calibri"/>
                <a:cs typeface="Calibri"/>
              </a:rPr>
              <a:t> </a:t>
            </a:r>
            <a:r>
              <a:rPr sz="2050" spc="70" dirty="0">
                <a:latin typeface="Calibri"/>
                <a:cs typeface="Calibri"/>
              </a:rPr>
              <a:t>&amp; </a:t>
            </a:r>
            <a:r>
              <a:rPr sz="2050" spc="-30" dirty="0">
                <a:latin typeface="Calibri"/>
                <a:cs typeface="Calibri"/>
              </a:rPr>
              <a:t>Simon’s</a:t>
            </a:r>
            <a:r>
              <a:rPr sz="2050" spc="-25" dirty="0">
                <a:latin typeface="Calibri"/>
                <a:cs typeface="Calibri"/>
              </a:rPr>
              <a:t> </a:t>
            </a:r>
            <a:r>
              <a:rPr sz="2050" spc="10" dirty="0">
                <a:latin typeface="Calibri"/>
                <a:cs typeface="Calibri"/>
              </a:rPr>
              <a:t>Logic </a:t>
            </a:r>
            <a:r>
              <a:rPr sz="2050" spc="-25" dirty="0">
                <a:latin typeface="Calibri"/>
                <a:cs typeface="Calibri"/>
              </a:rPr>
              <a:t>Theorist, </a:t>
            </a:r>
            <a:r>
              <a:rPr sz="2050" spc="-65" dirty="0">
                <a:latin typeface="Calibri"/>
                <a:cs typeface="Calibri"/>
              </a:rPr>
              <a:t>Gelernter’s</a:t>
            </a:r>
            <a:r>
              <a:rPr sz="2050" spc="-60" dirty="0">
                <a:latin typeface="Calibri"/>
                <a:cs typeface="Calibri"/>
              </a:rPr>
              <a:t> </a:t>
            </a:r>
            <a:r>
              <a:rPr sz="2050" spc="-75" dirty="0">
                <a:latin typeface="Calibri"/>
                <a:cs typeface="Calibri"/>
              </a:rPr>
              <a:t>Geometry</a:t>
            </a:r>
            <a:r>
              <a:rPr sz="2050" spc="-70" dirty="0">
                <a:latin typeface="Calibri"/>
                <a:cs typeface="Calibri"/>
              </a:rPr>
              <a:t> </a:t>
            </a:r>
            <a:r>
              <a:rPr sz="2050" spc="-30" dirty="0">
                <a:latin typeface="Calibri"/>
                <a:cs typeface="Calibri"/>
              </a:rPr>
              <a:t>Engine </a:t>
            </a:r>
            <a:r>
              <a:rPr sz="2050" spc="-450" dirty="0">
                <a:latin typeface="Calibri"/>
                <a:cs typeface="Calibri"/>
              </a:rPr>
              <a:t> </a:t>
            </a:r>
            <a:r>
              <a:rPr sz="2050" spc="-45" dirty="0">
                <a:latin typeface="Calibri"/>
                <a:cs typeface="Calibri"/>
              </a:rPr>
              <a:t>Dartmouth</a:t>
            </a:r>
            <a:r>
              <a:rPr sz="2050" spc="-40" dirty="0">
                <a:latin typeface="Calibri"/>
                <a:cs typeface="Calibri"/>
              </a:rPr>
              <a:t> </a:t>
            </a:r>
            <a:r>
              <a:rPr sz="2050" spc="-65" dirty="0">
                <a:latin typeface="Calibri"/>
                <a:cs typeface="Calibri"/>
              </a:rPr>
              <a:t>meeting:</a:t>
            </a:r>
            <a:r>
              <a:rPr sz="2050" spc="330" dirty="0">
                <a:latin typeface="Calibri"/>
                <a:cs typeface="Calibri"/>
              </a:rPr>
              <a:t> </a:t>
            </a:r>
            <a:r>
              <a:rPr sz="2050" dirty="0">
                <a:latin typeface="Calibri"/>
                <a:cs typeface="Calibri"/>
              </a:rPr>
              <a:t>“Artificial</a:t>
            </a:r>
            <a:r>
              <a:rPr sz="2050" spc="465" dirty="0">
                <a:latin typeface="Calibri"/>
                <a:cs typeface="Calibri"/>
              </a:rPr>
              <a:t> </a:t>
            </a:r>
            <a:r>
              <a:rPr sz="2050" spc="-40" dirty="0">
                <a:latin typeface="Calibri"/>
                <a:cs typeface="Calibri"/>
              </a:rPr>
              <a:t>Intelligence” </a:t>
            </a:r>
            <a:r>
              <a:rPr sz="2050" spc="-80" dirty="0">
                <a:latin typeface="Calibri"/>
                <a:cs typeface="Calibri"/>
              </a:rPr>
              <a:t>adopted </a:t>
            </a:r>
            <a:r>
              <a:rPr sz="2050" spc="-75" dirty="0">
                <a:latin typeface="Calibri"/>
                <a:cs typeface="Calibri"/>
              </a:rPr>
              <a:t> </a:t>
            </a:r>
            <a:r>
              <a:rPr sz="2050" spc="-50" dirty="0">
                <a:latin typeface="Calibri"/>
                <a:cs typeface="Calibri"/>
              </a:rPr>
              <a:t>Robinson’s</a:t>
            </a:r>
            <a:r>
              <a:rPr sz="2050" spc="235" dirty="0">
                <a:latin typeface="Calibri"/>
                <a:cs typeface="Calibri"/>
              </a:rPr>
              <a:t> </a:t>
            </a:r>
            <a:r>
              <a:rPr sz="2050" spc="-75" dirty="0">
                <a:latin typeface="Calibri"/>
                <a:cs typeface="Calibri"/>
              </a:rPr>
              <a:t>complete</a:t>
            </a:r>
            <a:r>
              <a:rPr sz="2050" spc="170" dirty="0">
                <a:latin typeface="Calibri"/>
                <a:cs typeface="Calibri"/>
              </a:rPr>
              <a:t> </a:t>
            </a:r>
            <a:r>
              <a:rPr sz="2050" spc="-55" dirty="0">
                <a:latin typeface="Calibri"/>
                <a:cs typeface="Calibri"/>
              </a:rPr>
              <a:t>algorithm</a:t>
            </a:r>
            <a:r>
              <a:rPr sz="2050" spc="180" dirty="0">
                <a:latin typeface="Calibri"/>
                <a:cs typeface="Calibri"/>
              </a:rPr>
              <a:t> </a:t>
            </a:r>
            <a:r>
              <a:rPr sz="2050" spc="-90" dirty="0">
                <a:latin typeface="Calibri"/>
                <a:cs typeface="Calibri"/>
              </a:rPr>
              <a:t>for</a:t>
            </a:r>
            <a:r>
              <a:rPr sz="2050" spc="175" dirty="0">
                <a:latin typeface="Calibri"/>
                <a:cs typeface="Calibri"/>
              </a:rPr>
              <a:t> </a:t>
            </a:r>
            <a:r>
              <a:rPr sz="2050" spc="-40" dirty="0">
                <a:latin typeface="Calibri"/>
                <a:cs typeface="Calibri"/>
              </a:rPr>
              <a:t>logical</a:t>
            </a:r>
            <a:r>
              <a:rPr sz="2050" spc="215" dirty="0">
                <a:latin typeface="Calibri"/>
                <a:cs typeface="Calibri"/>
              </a:rPr>
              <a:t> </a:t>
            </a:r>
            <a:r>
              <a:rPr sz="2050" spc="-70" dirty="0">
                <a:latin typeface="Calibri"/>
                <a:cs typeface="Calibri"/>
              </a:rPr>
              <a:t>reasoning</a:t>
            </a:r>
            <a:endParaRPr sz="2050">
              <a:latin typeface="Calibri"/>
              <a:cs typeface="Calibri"/>
            </a:endParaRPr>
          </a:p>
        </p:txBody>
      </p:sp>
      <p:sp>
        <p:nvSpPr>
          <p:cNvPr id="9" name="object 9"/>
          <p:cNvSpPr txBox="1">
            <a:spLocks noGrp="1"/>
          </p:cNvSpPr>
          <p:nvPr>
            <p:ph type="body" idx="1"/>
          </p:nvPr>
        </p:nvSpPr>
        <p:spPr>
          <a:prstGeom prst="rect">
            <a:avLst/>
          </a:prstGeom>
        </p:spPr>
        <p:txBody>
          <a:bodyPr vert="horz" wrap="square" lIns="0" tIns="10160" rIns="0" bIns="0" rtlCol="0">
            <a:spAutoFit/>
          </a:bodyPr>
          <a:lstStyle/>
          <a:p>
            <a:pPr marL="1027430" marR="477520" indent="-1015365">
              <a:lnSpc>
                <a:spcPct val="101499"/>
              </a:lnSpc>
              <a:spcBef>
                <a:spcPts val="80"/>
              </a:spcBef>
              <a:tabLst>
                <a:tab pos="1026794" algn="l"/>
              </a:tabLst>
            </a:pPr>
            <a:r>
              <a:rPr spc="-70" dirty="0">
                <a:solidFill>
                  <a:srgbClr val="004B00"/>
                </a:solidFill>
              </a:rPr>
              <a:t>1966–74	</a:t>
            </a:r>
            <a:r>
              <a:rPr spc="60" dirty="0"/>
              <a:t>AI </a:t>
            </a:r>
            <a:r>
              <a:rPr spc="-70" dirty="0"/>
              <a:t>discovers</a:t>
            </a:r>
            <a:r>
              <a:rPr spc="-65" dirty="0"/>
              <a:t> </a:t>
            </a:r>
            <a:r>
              <a:rPr spc="-50" dirty="0"/>
              <a:t>computational</a:t>
            </a:r>
            <a:r>
              <a:rPr spc="-45" dirty="0"/>
              <a:t> </a:t>
            </a:r>
            <a:r>
              <a:rPr spc="-60" dirty="0"/>
              <a:t>complexity </a:t>
            </a:r>
            <a:r>
              <a:rPr spc="-55" dirty="0"/>
              <a:t> Neural</a:t>
            </a:r>
            <a:r>
              <a:rPr spc="185" dirty="0"/>
              <a:t> </a:t>
            </a:r>
            <a:r>
              <a:rPr spc="-100" dirty="0"/>
              <a:t>network</a:t>
            </a:r>
            <a:r>
              <a:rPr spc="170" dirty="0"/>
              <a:t> </a:t>
            </a:r>
            <a:r>
              <a:rPr spc="-85" dirty="0"/>
              <a:t>research</a:t>
            </a:r>
            <a:r>
              <a:rPr spc="180" dirty="0"/>
              <a:t> </a:t>
            </a:r>
            <a:r>
              <a:rPr spc="-55" dirty="0"/>
              <a:t>almost</a:t>
            </a:r>
            <a:r>
              <a:rPr spc="160" dirty="0"/>
              <a:t> </a:t>
            </a:r>
            <a:r>
              <a:rPr spc="-75" dirty="0"/>
              <a:t>disappears</a:t>
            </a:r>
          </a:p>
          <a:p>
            <a:pPr marL="12700" marR="5080">
              <a:lnSpc>
                <a:spcPct val="101000"/>
              </a:lnSpc>
              <a:spcBef>
                <a:spcPts val="10"/>
              </a:spcBef>
              <a:tabLst>
                <a:tab pos="1026794" algn="l"/>
              </a:tabLst>
            </a:pPr>
            <a:r>
              <a:rPr spc="-70" dirty="0">
                <a:solidFill>
                  <a:srgbClr val="004B00"/>
                </a:solidFill>
              </a:rPr>
              <a:t>1969–79	</a:t>
            </a:r>
            <a:r>
              <a:rPr spc="-15" dirty="0"/>
              <a:t>Early</a:t>
            </a:r>
            <a:r>
              <a:rPr spc="155" dirty="0"/>
              <a:t> </a:t>
            </a:r>
            <a:r>
              <a:rPr spc="-90" dirty="0"/>
              <a:t>development</a:t>
            </a:r>
            <a:r>
              <a:rPr spc="200" dirty="0"/>
              <a:t> </a:t>
            </a:r>
            <a:r>
              <a:rPr spc="-75" dirty="0"/>
              <a:t>of</a:t>
            </a:r>
            <a:r>
              <a:rPr spc="160" dirty="0"/>
              <a:t> </a:t>
            </a:r>
            <a:r>
              <a:rPr spc="-85" dirty="0"/>
              <a:t>knowledge-based</a:t>
            </a:r>
            <a:r>
              <a:rPr spc="225" dirty="0"/>
              <a:t> </a:t>
            </a:r>
            <a:r>
              <a:rPr spc="-65" dirty="0"/>
              <a:t>systems </a:t>
            </a:r>
            <a:r>
              <a:rPr spc="-445" dirty="0"/>
              <a:t> </a:t>
            </a:r>
            <a:r>
              <a:rPr spc="-70" dirty="0">
                <a:solidFill>
                  <a:srgbClr val="004B00"/>
                </a:solidFill>
              </a:rPr>
              <a:t>1980–88	</a:t>
            </a:r>
            <a:r>
              <a:rPr spc="-15" dirty="0"/>
              <a:t>Expert</a:t>
            </a:r>
            <a:r>
              <a:rPr spc="180" dirty="0"/>
              <a:t> </a:t>
            </a:r>
            <a:r>
              <a:rPr spc="-65" dirty="0"/>
              <a:t>systems</a:t>
            </a:r>
            <a:r>
              <a:rPr spc="190" dirty="0"/>
              <a:t> </a:t>
            </a:r>
            <a:r>
              <a:rPr spc="-60" dirty="0"/>
              <a:t>industry</a:t>
            </a:r>
            <a:r>
              <a:rPr spc="215" dirty="0"/>
              <a:t> </a:t>
            </a:r>
            <a:r>
              <a:rPr spc="-75" dirty="0"/>
              <a:t>booms</a:t>
            </a:r>
          </a:p>
          <a:p>
            <a:pPr marL="12700" marR="334645">
              <a:lnSpc>
                <a:spcPct val="101000"/>
              </a:lnSpc>
              <a:spcBef>
                <a:spcPts val="10"/>
              </a:spcBef>
              <a:tabLst>
                <a:tab pos="1026794" algn="l"/>
              </a:tabLst>
            </a:pPr>
            <a:r>
              <a:rPr spc="-70" dirty="0">
                <a:solidFill>
                  <a:srgbClr val="004B00"/>
                </a:solidFill>
              </a:rPr>
              <a:t>1988–93	</a:t>
            </a:r>
            <a:r>
              <a:rPr spc="-15" dirty="0"/>
              <a:t>Expert</a:t>
            </a:r>
            <a:r>
              <a:rPr spc="180" dirty="0"/>
              <a:t> </a:t>
            </a:r>
            <a:r>
              <a:rPr spc="-65" dirty="0"/>
              <a:t>systems</a:t>
            </a:r>
            <a:r>
              <a:rPr spc="190" dirty="0"/>
              <a:t> </a:t>
            </a:r>
            <a:r>
              <a:rPr spc="-60" dirty="0"/>
              <a:t>industry</a:t>
            </a:r>
            <a:r>
              <a:rPr spc="215" dirty="0"/>
              <a:t> </a:t>
            </a:r>
            <a:r>
              <a:rPr spc="-50" dirty="0"/>
              <a:t>busts:</a:t>
            </a:r>
            <a:r>
              <a:rPr spc="5" dirty="0"/>
              <a:t> </a:t>
            </a:r>
            <a:r>
              <a:rPr spc="75" dirty="0"/>
              <a:t>“AI</a:t>
            </a:r>
            <a:r>
              <a:rPr spc="180" dirty="0"/>
              <a:t> </a:t>
            </a:r>
            <a:r>
              <a:rPr spc="-25" dirty="0"/>
              <a:t>Winter” </a:t>
            </a:r>
            <a:r>
              <a:rPr spc="-450" dirty="0"/>
              <a:t> </a:t>
            </a:r>
            <a:r>
              <a:rPr spc="-70" dirty="0">
                <a:solidFill>
                  <a:srgbClr val="004B00"/>
                </a:solidFill>
              </a:rPr>
              <a:t>1985–95	</a:t>
            </a:r>
            <a:r>
              <a:rPr spc="-55" dirty="0"/>
              <a:t>Neural</a:t>
            </a:r>
            <a:r>
              <a:rPr spc="185" dirty="0"/>
              <a:t> </a:t>
            </a:r>
            <a:r>
              <a:rPr spc="-95" dirty="0"/>
              <a:t>networks</a:t>
            </a:r>
            <a:r>
              <a:rPr spc="170" dirty="0"/>
              <a:t> </a:t>
            </a:r>
            <a:r>
              <a:rPr spc="-75" dirty="0"/>
              <a:t>return</a:t>
            </a:r>
            <a:r>
              <a:rPr spc="190" dirty="0"/>
              <a:t> </a:t>
            </a:r>
            <a:r>
              <a:rPr spc="-55" dirty="0"/>
              <a:t>to</a:t>
            </a:r>
            <a:r>
              <a:rPr spc="180" dirty="0"/>
              <a:t> </a:t>
            </a:r>
            <a:r>
              <a:rPr spc="-60" dirty="0"/>
              <a:t>popularity</a:t>
            </a:r>
          </a:p>
        </p:txBody>
      </p:sp>
      <p:sp>
        <p:nvSpPr>
          <p:cNvPr id="10" name="object 10"/>
          <p:cNvSpPr txBox="1"/>
          <p:nvPr/>
        </p:nvSpPr>
        <p:spPr>
          <a:xfrm>
            <a:off x="572769" y="5668738"/>
            <a:ext cx="642620" cy="340360"/>
          </a:xfrm>
          <a:prstGeom prst="rect">
            <a:avLst/>
          </a:prstGeom>
        </p:spPr>
        <p:txBody>
          <a:bodyPr vert="horz" wrap="square" lIns="0" tIns="14604" rIns="0" bIns="0" rtlCol="0">
            <a:spAutoFit/>
          </a:bodyPr>
          <a:lstStyle/>
          <a:p>
            <a:pPr marL="12700">
              <a:lnSpc>
                <a:spcPct val="100000"/>
              </a:lnSpc>
              <a:spcBef>
                <a:spcPts val="114"/>
              </a:spcBef>
            </a:pPr>
            <a:r>
              <a:rPr sz="2050" spc="-70" dirty="0">
                <a:solidFill>
                  <a:srgbClr val="004B00"/>
                </a:solidFill>
                <a:latin typeface="Calibri"/>
                <a:cs typeface="Calibri"/>
              </a:rPr>
              <a:t>1988</a:t>
            </a:r>
            <a:r>
              <a:rPr sz="2050" spc="-50" dirty="0">
                <a:latin typeface="Calibri"/>
                <a:cs typeface="Calibri"/>
              </a:rPr>
              <a:t>–</a:t>
            </a:r>
            <a:endParaRPr sz="2050">
              <a:latin typeface="Calibri"/>
              <a:cs typeface="Calibri"/>
            </a:endParaRPr>
          </a:p>
        </p:txBody>
      </p:sp>
      <p:sp>
        <p:nvSpPr>
          <p:cNvPr id="11" name="object 11"/>
          <p:cNvSpPr txBox="1"/>
          <p:nvPr/>
        </p:nvSpPr>
        <p:spPr>
          <a:xfrm>
            <a:off x="1587212" y="5668738"/>
            <a:ext cx="6300470" cy="1595180"/>
          </a:xfrm>
          <a:prstGeom prst="rect">
            <a:avLst/>
          </a:prstGeom>
        </p:spPr>
        <p:txBody>
          <a:bodyPr vert="horz" wrap="square" lIns="0" tIns="11430" rIns="0" bIns="0" rtlCol="0">
            <a:spAutoFit/>
          </a:bodyPr>
          <a:lstStyle/>
          <a:p>
            <a:pPr marL="12700" marR="5080" indent="-635">
              <a:lnSpc>
                <a:spcPct val="101000"/>
              </a:lnSpc>
              <a:spcBef>
                <a:spcPts val="90"/>
              </a:spcBef>
            </a:pPr>
            <a:r>
              <a:rPr sz="2050" spc="-70" dirty="0">
                <a:latin typeface="Calibri"/>
                <a:cs typeface="Calibri"/>
              </a:rPr>
              <a:t>Resurgence</a:t>
            </a:r>
            <a:r>
              <a:rPr sz="2050" spc="229" dirty="0">
                <a:latin typeface="Calibri"/>
                <a:cs typeface="Calibri"/>
              </a:rPr>
              <a:t> </a:t>
            </a:r>
            <a:r>
              <a:rPr sz="2050" spc="-75" dirty="0">
                <a:latin typeface="Calibri"/>
                <a:cs typeface="Calibri"/>
              </a:rPr>
              <a:t>of</a:t>
            </a:r>
            <a:r>
              <a:rPr sz="2050" spc="195" dirty="0">
                <a:latin typeface="Calibri"/>
                <a:cs typeface="Calibri"/>
              </a:rPr>
              <a:t> </a:t>
            </a:r>
            <a:r>
              <a:rPr sz="2050" spc="-60" dirty="0">
                <a:latin typeface="Calibri"/>
                <a:cs typeface="Calibri"/>
              </a:rPr>
              <a:t>probability;</a:t>
            </a:r>
            <a:r>
              <a:rPr sz="2050" spc="195" dirty="0">
                <a:latin typeface="Calibri"/>
                <a:cs typeface="Calibri"/>
              </a:rPr>
              <a:t> </a:t>
            </a:r>
            <a:r>
              <a:rPr sz="2050" spc="-75" dirty="0">
                <a:latin typeface="Calibri"/>
                <a:cs typeface="Calibri"/>
              </a:rPr>
              <a:t>general</a:t>
            </a:r>
            <a:r>
              <a:rPr sz="2050" spc="170" dirty="0">
                <a:latin typeface="Calibri"/>
                <a:cs typeface="Calibri"/>
              </a:rPr>
              <a:t> </a:t>
            </a:r>
            <a:r>
              <a:rPr sz="2050" spc="-80" dirty="0">
                <a:latin typeface="Calibri"/>
                <a:cs typeface="Calibri"/>
              </a:rPr>
              <a:t>increase</a:t>
            </a:r>
            <a:r>
              <a:rPr sz="2050" spc="229" dirty="0">
                <a:latin typeface="Calibri"/>
                <a:cs typeface="Calibri"/>
              </a:rPr>
              <a:t> </a:t>
            </a:r>
            <a:r>
              <a:rPr sz="2050" spc="-50" dirty="0">
                <a:latin typeface="Calibri"/>
                <a:cs typeface="Calibri"/>
              </a:rPr>
              <a:t>in</a:t>
            </a:r>
            <a:r>
              <a:rPr sz="2050" spc="180" dirty="0">
                <a:latin typeface="Calibri"/>
                <a:cs typeface="Calibri"/>
              </a:rPr>
              <a:t> </a:t>
            </a:r>
            <a:r>
              <a:rPr sz="2050" spc="-50" dirty="0">
                <a:latin typeface="Calibri"/>
                <a:cs typeface="Calibri"/>
              </a:rPr>
              <a:t>technical</a:t>
            </a:r>
            <a:r>
              <a:rPr sz="2050" spc="245" dirty="0">
                <a:latin typeface="Calibri"/>
                <a:cs typeface="Calibri"/>
              </a:rPr>
              <a:t> </a:t>
            </a:r>
            <a:r>
              <a:rPr sz="2050" spc="-80" dirty="0">
                <a:latin typeface="Calibri"/>
                <a:cs typeface="Calibri"/>
              </a:rPr>
              <a:t>depth </a:t>
            </a:r>
            <a:r>
              <a:rPr sz="2050" spc="-450" dirty="0">
                <a:latin typeface="Calibri"/>
                <a:cs typeface="Calibri"/>
              </a:rPr>
              <a:t> </a:t>
            </a:r>
            <a:r>
              <a:rPr sz="2050" spc="-45" dirty="0">
                <a:latin typeface="Calibri"/>
                <a:cs typeface="Calibri"/>
              </a:rPr>
              <a:t>“Nouvelle</a:t>
            </a:r>
            <a:r>
              <a:rPr sz="2050" spc="165" dirty="0">
                <a:latin typeface="Calibri"/>
                <a:cs typeface="Calibri"/>
              </a:rPr>
              <a:t> </a:t>
            </a:r>
            <a:r>
              <a:rPr sz="2050" spc="55" dirty="0">
                <a:latin typeface="Calibri"/>
                <a:cs typeface="Calibri"/>
              </a:rPr>
              <a:t>AI”:</a:t>
            </a:r>
            <a:r>
              <a:rPr sz="2050" spc="165" dirty="0">
                <a:latin typeface="Calibri"/>
                <a:cs typeface="Calibri"/>
              </a:rPr>
              <a:t> </a:t>
            </a:r>
            <a:r>
              <a:rPr sz="2050" spc="20" dirty="0">
                <a:latin typeface="Calibri"/>
                <a:cs typeface="Calibri"/>
              </a:rPr>
              <a:t>ALife,</a:t>
            </a:r>
            <a:r>
              <a:rPr sz="2050" spc="155" dirty="0">
                <a:latin typeface="Calibri"/>
                <a:cs typeface="Calibri"/>
              </a:rPr>
              <a:t> </a:t>
            </a:r>
            <a:r>
              <a:rPr sz="2050" spc="15" dirty="0">
                <a:latin typeface="Calibri"/>
                <a:cs typeface="Calibri"/>
              </a:rPr>
              <a:t>GAs,</a:t>
            </a:r>
            <a:r>
              <a:rPr sz="2050" spc="185" dirty="0">
                <a:latin typeface="Calibri"/>
                <a:cs typeface="Calibri"/>
              </a:rPr>
              <a:t> </a:t>
            </a:r>
            <a:r>
              <a:rPr sz="2050" spc="-50" dirty="0">
                <a:latin typeface="Calibri"/>
                <a:cs typeface="Calibri"/>
              </a:rPr>
              <a:t>soft</a:t>
            </a:r>
            <a:r>
              <a:rPr sz="2050" spc="180" dirty="0">
                <a:latin typeface="Calibri"/>
                <a:cs typeface="Calibri"/>
              </a:rPr>
              <a:t> </a:t>
            </a:r>
            <a:r>
              <a:rPr sz="2050" spc="-50" dirty="0">
                <a:latin typeface="Calibri"/>
                <a:cs typeface="Calibri"/>
              </a:rPr>
              <a:t>computing</a:t>
            </a:r>
            <a:endParaRPr sz="2050" dirty="0">
              <a:latin typeface="Calibri"/>
              <a:cs typeface="Calibri"/>
            </a:endParaRPr>
          </a:p>
          <a:p>
            <a:pPr marL="12700">
              <a:lnSpc>
                <a:spcPct val="100000"/>
              </a:lnSpc>
              <a:spcBef>
                <a:spcPts val="35"/>
              </a:spcBef>
            </a:pPr>
            <a:r>
              <a:rPr sz="2050" spc="-20" dirty="0">
                <a:latin typeface="Calibri"/>
                <a:cs typeface="Calibri"/>
              </a:rPr>
              <a:t>Agents,</a:t>
            </a:r>
            <a:r>
              <a:rPr sz="2050" spc="150" dirty="0">
                <a:latin typeface="Calibri"/>
                <a:cs typeface="Calibri"/>
              </a:rPr>
              <a:t> </a:t>
            </a:r>
            <a:r>
              <a:rPr sz="2050" spc="-45" dirty="0">
                <a:latin typeface="Calibri"/>
                <a:cs typeface="Calibri"/>
              </a:rPr>
              <a:t>agents,</a:t>
            </a:r>
            <a:r>
              <a:rPr sz="2050" spc="170" dirty="0">
                <a:latin typeface="Calibri"/>
                <a:cs typeface="Calibri"/>
              </a:rPr>
              <a:t> </a:t>
            </a:r>
            <a:r>
              <a:rPr sz="2050" spc="-105" dirty="0">
                <a:latin typeface="Calibri"/>
                <a:cs typeface="Calibri"/>
              </a:rPr>
              <a:t>everywhere</a:t>
            </a:r>
            <a:r>
              <a:rPr sz="2050" spc="165" dirty="0">
                <a:latin typeface="Calibri"/>
                <a:cs typeface="Calibri"/>
              </a:rPr>
              <a:t> </a:t>
            </a:r>
            <a:r>
              <a:rPr sz="2050" spc="45" dirty="0">
                <a:latin typeface="Times New Roman"/>
                <a:cs typeface="Times New Roman"/>
              </a:rPr>
              <a:t>.</a:t>
            </a:r>
            <a:r>
              <a:rPr sz="2050" spc="-165" dirty="0">
                <a:latin typeface="Times New Roman"/>
                <a:cs typeface="Times New Roman"/>
              </a:rPr>
              <a:t> </a:t>
            </a:r>
            <a:r>
              <a:rPr sz="2050" spc="45" dirty="0">
                <a:latin typeface="Times New Roman"/>
                <a:cs typeface="Times New Roman"/>
              </a:rPr>
              <a:t>.</a:t>
            </a:r>
            <a:r>
              <a:rPr sz="2050" spc="-180" dirty="0">
                <a:latin typeface="Times New Roman"/>
                <a:cs typeface="Times New Roman"/>
              </a:rPr>
              <a:t> </a:t>
            </a:r>
            <a:r>
              <a:rPr sz="2050" spc="45" dirty="0">
                <a:latin typeface="Times New Roman"/>
                <a:cs typeface="Times New Roman"/>
              </a:rPr>
              <a:t>.</a:t>
            </a:r>
            <a:endParaRPr lang="en-GB" sz="2050" spc="45" dirty="0">
              <a:latin typeface="Times New Roman"/>
              <a:cs typeface="Times New Roman"/>
            </a:endParaRPr>
          </a:p>
          <a:p>
            <a:pPr marL="12700">
              <a:lnSpc>
                <a:spcPct val="100000"/>
              </a:lnSpc>
              <a:spcBef>
                <a:spcPts val="35"/>
              </a:spcBef>
            </a:pPr>
            <a:r>
              <a:rPr lang="en-GB" dirty="0">
                <a:latin typeface="Arial" panose="020B0604020202020204" pitchFamily="34" charset="0"/>
                <a:cs typeface="Arial" panose="020B0604020202020204" pitchFamily="34" charset="0"/>
              </a:rPr>
              <a:t>Semantic Web</a:t>
            </a:r>
            <a:endParaRPr dirty="0">
              <a:latin typeface="Arial" panose="020B0604020202020204" pitchFamily="34" charset="0"/>
              <a:cs typeface="Arial" panose="020B0604020202020204" pitchFamily="34" charset="0"/>
            </a:endParaRPr>
          </a:p>
          <a:p>
            <a:pPr marL="12700">
              <a:lnSpc>
                <a:spcPct val="100000"/>
              </a:lnSpc>
              <a:spcBef>
                <a:spcPts val="25"/>
              </a:spcBef>
            </a:pPr>
            <a:r>
              <a:rPr sz="2050" spc="-60" dirty="0">
                <a:latin typeface="Calibri"/>
                <a:cs typeface="Calibri"/>
              </a:rPr>
              <a:t>Human-level</a:t>
            </a:r>
            <a:r>
              <a:rPr sz="2050" spc="190" dirty="0">
                <a:latin typeface="Calibri"/>
                <a:cs typeface="Calibri"/>
              </a:rPr>
              <a:t> </a:t>
            </a:r>
            <a:r>
              <a:rPr sz="2050" spc="60" dirty="0">
                <a:latin typeface="Calibri"/>
                <a:cs typeface="Calibri"/>
              </a:rPr>
              <a:t>AI</a:t>
            </a:r>
            <a:r>
              <a:rPr sz="2050" spc="175" dirty="0">
                <a:latin typeface="Calibri"/>
                <a:cs typeface="Calibri"/>
              </a:rPr>
              <a:t> </a:t>
            </a:r>
            <a:r>
              <a:rPr sz="2050" spc="-35" dirty="0">
                <a:latin typeface="Calibri"/>
                <a:cs typeface="Calibri"/>
              </a:rPr>
              <a:t>back</a:t>
            </a:r>
            <a:r>
              <a:rPr sz="2050" spc="185" dirty="0">
                <a:latin typeface="Calibri"/>
                <a:cs typeface="Calibri"/>
              </a:rPr>
              <a:t> </a:t>
            </a:r>
            <a:r>
              <a:rPr sz="2050" spc="-95" dirty="0">
                <a:latin typeface="Calibri"/>
                <a:cs typeface="Calibri"/>
              </a:rPr>
              <a:t>on</a:t>
            </a:r>
            <a:r>
              <a:rPr sz="2050" spc="180" dirty="0">
                <a:latin typeface="Calibri"/>
                <a:cs typeface="Calibri"/>
              </a:rPr>
              <a:t> </a:t>
            </a:r>
            <a:r>
              <a:rPr sz="2050" spc="-80" dirty="0">
                <a:latin typeface="Calibri"/>
                <a:cs typeface="Calibri"/>
              </a:rPr>
              <a:t>the</a:t>
            </a:r>
            <a:r>
              <a:rPr sz="2050" spc="200" dirty="0">
                <a:latin typeface="Calibri"/>
                <a:cs typeface="Calibri"/>
              </a:rPr>
              <a:t> </a:t>
            </a:r>
            <a:r>
              <a:rPr sz="2050" spc="-70" dirty="0">
                <a:latin typeface="Calibri"/>
                <a:cs typeface="Calibri"/>
              </a:rPr>
              <a:t>agenda</a:t>
            </a:r>
            <a:endParaRPr sz="2050" dirty="0">
              <a:latin typeface="Calibri"/>
              <a:cs typeface="Calibri"/>
            </a:endParaRPr>
          </a:p>
        </p:txBody>
      </p:sp>
      <p:sp>
        <p:nvSpPr>
          <p:cNvPr id="12" name="object 12"/>
          <p:cNvSpPr txBox="1"/>
          <p:nvPr/>
        </p:nvSpPr>
        <p:spPr>
          <a:xfrm>
            <a:off x="572768" y="6301199"/>
            <a:ext cx="767269" cy="961160"/>
          </a:xfrm>
          <a:prstGeom prst="rect">
            <a:avLst/>
          </a:prstGeom>
        </p:spPr>
        <p:txBody>
          <a:bodyPr vert="horz" wrap="square" lIns="0" tIns="14604" rIns="0" bIns="0" rtlCol="0">
            <a:spAutoFit/>
          </a:bodyPr>
          <a:lstStyle/>
          <a:p>
            <a:pPr marL="12700">
              <a:lnSpc>
                <a:spcPct val="100000"/>
              </a:lnSpc>
              <a:spcBef>
                <a:spcPts val="114"/>
              </a:spcBef>
            </a:pPr>
            <a:r>
              <a:rPr sz="2050" spc="-70" dirty="0">
                <a:solidFill>
                  <a:srgbClr val="004B00"/>
                </a:solidFill>
                <a:latin typeface="Calibri"/>
                <a:cs typeface="Calibri"/>
              </a:rPr>
              <a:t>1995</a:t>
            </a:r>
            <a:r>
              <a:rPr sz="2050" spc="-50" dirty="0">
                <a:latin typeface="Calibri"/>
                <a:cs typeface="Calibri"/>
              </a:rPr>
              <a:t>–</a:t>
            </a:r>
            <a:endParaRPr sz="2050" dirty="0">
              <a:latin typeface="Calibri"/>
              <a:cs typeface="Calibri"/>
            </a:endParaRPr>
          </a:p>
          <a:p>
            <a:pPr marL="12700">
              <a:lnSpc>
                <a:spcPct val="100000"/>
              </a:lnSpc>
              <a:spcBef>
                <a:spcPts val="25"/>
              </a:spcBef>
            </a:pPr>
            <a:r>
              <a:rPr lang="en-GB" sz="2050" spc="-70" dirty="0">
                <a:solidFill>
                  <a:srgbClr val="004B00"/>
                </a:solidFill>
                <a:latin typeface="Calibri"/>
                <a:cs typeface="Calibri"/>
              </a:rPr>
              <a:t>1999</a:t>
            </a:r>
            <a:r>
              <a:rPr lang="en-GB" sz="2050" spc="-50" dirty="0">
                <a:latin typeface="Calibri"/>
                <a:cs typeface="Calibri"/>
              </a:rPr>
              <a:t>–</a:t>
            </a:r>
            <a:endParaRPr lang="en-GB" sz="2050" spc="-70" dirty="0">
              <a:solidFill>
                <a:srgbClr val="004B00"/>
              </a:solidFill>
              <a:latin typeface="Calibri"/>
              <a:cs typeface="Calibri"/>
            </a:endParaRPr>
          </a:p>
          <a:p>
            <a:pPr marL="12700">
              <a:lnSpc>
                <a:spcPct val="100000"/>
              </a:lnSpc>
              <a:spcBef>
                <a:spcPts val="25"/>
              </a:spcBef>
            </a:pPr>
            <a:r>
              <a:rPr sz="2050" spc="-70" dirty="0">
                <a:solidFill>
                  <a:srgbClr val="004B00"/>
                </a:solidFill>
                <a:latin typeface="Calibri"/>
                <a:cs typeface="Calibri"/>
              </a:rPr>
              <a:t>2003</a:t>
            </a:r>
            <a:r>
              <a:rPr sz="2050" spc="-50" dirty="0">
                <a:latin typeface="Calibri"/>
                <a:cs typeface="Calibri"/>
              </a:rPr>
              <a:t>–</a:t>
            </a:r>
            <a:endParaRPr sz="2050" dirty="0">
              <a:latin typeface="Calibri"/>
              <a:cs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72605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Some</a:t>
            </a:r>
            <a:r>
              <a:rPr sz="3520" spc="-22" dirty="0">
                <a:solidFill>
                  <a:srgbClr val="002147"/>
                </a:solidFill>
              </a:rPr>
              <a:t> </a:t>
            </a:r>
            <a:r>
              <a:rPr sz="3520" spc="-6" dirty="0">
                <a:solidFill>
                  <a:srgbClr val="002147"/>
                </a:solidFill>
              </a:rPr>
              <a:t>Key</a:t>
            </a:r>
            <a:r>
              <a:rPr sz="3520" spc="-17" dirty="0">
                <a:solidFill>
                  <a:srgbClr val="002147"/>
                </a:solidFill>
              </a:rPr>
              <a:t> </a:t>
            </a:r>
            <a:r>
              <a:rPr sz="3520" spc="-6" dirty="0">
                <a:solidFill>
                  <a:srgbClr val="002147"/>
                </a:solidFill>
              </a:rPr>
              <a:t>Milestones</a:t>
            </a:r>
            <a:r>
              <a:rPr sz="3520" spc="-17" dirty="0">
                <a:solidFill>
                  <a:srgbClr val="002147"/>
                </a:solidFill>
              </a:rPr>
              <a:t> </a:t>
            </a:r>
            <a:r>
              <a:rPr sz="3520" spc="-11" dirty="0">
                <a:solidFill>
                  <a:srgbClr val="002147"/>
                </a:solidFill>
              </a:rPr>
              <a:t>of</a:t>
            </a:r>
            <a:r>
              <a:rPr sz="3520" spc="-17" dirty="0">
                <a:solidFill>
                  <a:srgbClr val="002147"/>
                </a:solidFill>
              </a:rPr>
              <a:t> </a:t>
            </a:r>
            <a:r>
              <a:rPr sz="3520" spc="-6" dirty="0">
                <a:solidFill>
                  <a:srgbClr val="002147"/>
                </a:solidFill>
              </a:rPr>
              <a:t>AI</a:t>
            </a:r>
            <a:endParaRPr sz="3520" dirty="0"/>
          </a:p>
        </p:txBody>
      </p:sp>
      <p:sp>
        <p:nvSpPr>
          <p:cNvPr id="3" name="object 3"/>
          <p:cNvSpPr txBox="1"/>
          <p:nvPr/>
        </p:nvSpPr>
        <p:spPr>
          <a:xfrm>
            <a:off x="385921" y="1736496"/>
            <a:ext cx="7478840" cy="3955057"/>
          </a:xfrm>
          <a:prstGeom prst="rect">
            <a:avLst/>
          </a:prstGeom>
        </p:spPr>
        <p:txBody>
          <a:bodyPr vert="horz" wrap="square" lIns="0" tIns="15367" rIns="0" bIns="0" rtlCol="0">
            <a:spAutoFit/>
          </a:bodyPr>
          <a:lstStyle/>
          <a:p>
            <a:pPr marL="13970">
              <a:spcBef>
                <a:spcPts val="121"/>
              </a:spcBef>
            </a:pPr>
            <a:r>
              <a:rPr sz="2310" dirty="0">
                <a:solidFill>
                  <a:srgbClr val="0070C0"/>
                </a:solidFill>
                <a:latin typeface="Arial"/>
                <a:cs typeface="Arial"/>
              </a:rPr>
              <a:t>The</a:t>
            </a:r>
            <a:r>
              <a:rPr sz="2310" spc="-17" dirty="0">
                <a:solidFill>
                  <a:srgbClr val="0070C0"/>
                </a:solidFill>
                <a:latin typeface="Arial"/>
                <a:cs typeface="Arial"/>
              </a:rPr>
              <a:t> </a:t>
            </a:r>
            <a:r>
              <a:rPr sz="2310" spc="-11" dirty="0">
                <a:solidFill>
                  <a:srgbClr val="0070C0"/>
                </a:solidFill>
                <a:latin typeface="Arial"/>
                <a:cs typeface="Arial"/>
              </a:rPr>
              <a:t>Logic</a:t>
            </a:r>
            <a:r>
              <a:rPr sz="2310" spc="-6" dirty="0">
                <a:solidFill>
                  <a:srgbClr val="0070C0"/>
                </a:solidFill>
                <a:latin typeface="Arial"/>
                <a:cs typeface="Arial"/>
              </a:rPr>
              <a:t> Theorist </a:t>
            </a:r>
            <a:r>
              <a:rPr sz="2310" spc="-11" dirty="0">
                <a:latin typeface="Arial"/>
                <a:cs typeface="Arial"/>
              </a:rPr>
              <a:t>(1950s,1960s)</a:t>
            </a:r>
            <a:endParaRPr sz="2310">
              <a:latin typeface="Arial"/>
              <a:cs typeface="Arial"/>
            </a:endParaRPr>
          </a:p>
          <a:p>
            <a:pPr>
              <a:spcBef>
                <a:spcPts val="44"/>
              </a:spcBef>
            </a:pPr>
            <a:endParaRPr sz="2145">
              <a:latin typeface="Arial"/>
              <a:cs typeface="Arial"/>
            </a:endParaRPr>
          </a:p>
          <a:p>
            <a:pPr marL="13970"/>
            <a:r>
              <a:rPr sz="2310" spc="-6" dirty="0">
                <a:latin typeface="Arial"/>
                <a:cs typeface="Arial"/>
              </a:rPr>
              <a:t>Succeeded</a:t>
            </a:r>
            <a:r>
              <a:rPr sz="2310" spc="-22" dirty="0">
                <a:latin typeface="Arial"/>
                <a:cs typeface="Arial"/>
              </a:rPr>
              <a:t> </a:t>
            </a:r>
            <a:r>
              <a:rPr sz="2310" spc="-6" dirty="0">
                <a:latin typeface="Arial"/>
                <a:cs typeface="Arial"/>
              </a:rPr>
              <a:t>in</a:t>
            </a:r>
            <a:r>
              <a:rPr sz="2310" spc="-17" dirty="0">
                <a:latin typeface="Arial"/>
                <a:cs typeface="Arial"/>
              </a:rPr>
              <a:t> </a:t>
            </a:r>
            <a:r>
              <a:rPr sz="2310" spc="-6" dirty="0">
                <a:latin typeface="Arial"/>
                <a:cs typeface="Arial"/>
              </a:rPr>
              <a:t>proving</a:t>
            </a:r>
            <a:r>
              <a:rPr sz="2310" spc="-17" dirty="0">
                <a:latin typeface="Arial"/>
                <a:cs typeface="Arial"/>
              </a:rPr>
              <a:t> </a:t>
            </a:r>
            <a:r>
              <a:rPr sz="2310" spc="-6" dirty="0">
                <a:latin typeface="Arial"/>
                <a:cs typeface="Arial"/>
              </a:rPr>
              <a:t>theorems</a:t>
            </a:r>
            <a:r>
              <a:rPr sz="2310" spc="-11" dirty="0">
                <a:latin typeface="Arial"/>
                <a:cs typeface="Arial"/>
              </a:rPr>
              <a:t> </a:t>
            </a:r>
            <a:r>
              <a:rPr sz="2310" dirty="0">
                <a:latin typeface="Arial"/>
                <a:cs typeface="Arial"/>
              </a:rPr>
              <a:t>from</a:t>
            </a:r>
            <a:r>
              <a:rPr sz="2310" spc="-17" dirty="0">
                <a:latin typeface="Arial"/>
                <a:cs typeface="Arial"/>
              </a:rPr>
              <a:t> </a:t>
            </a:r>
            <a:r>
              <a:rPr sz="2310" spc="6" dirty="0">
                <a:latin typeface="Arial"/>
                <a:cs typeface="Arial"/>
              </a:rPr>
              <a:t>a</a:t>
            </a:r>
            <a:r>
              <a:rPr sz="2310" spc="11" dirty="0">
                <a:latin typeface="Arial"/>
                <a:cs typeface="Arial"/>
              </a:rPr>
              <a:t> </a:t>
            </a:r>
            <a:r>
              <a:rPr sz="2310" spc="-6" dirty="0">
                <a:latin typeface="Arial"/>
                <a:cs typeface="Arial"/>
              </a:rPr>
              <a:t>maths</a:t>
            </a:r>
            <a:r>
              <a:rPr sz="2310" spc="-11" dirty="0">
                <a:latin typeface="Arial"/>
                <a:cs typeface="Arial"/>
              </a:rPr>
              <a:t> book</a:t>
            </a:r>
            <a:endParaRPr sz="2310">
              <a:latin typeface="Arial"/>
              <a:cs typeface="Arial"/>
            </a:endParaRPr>
          </a:p>
          <a:p>
            <a:pPr marL="854266" indent="-208153">
              <a:spcBef>
                <a:spcPts val="484"/>
              </a:spcBef>
              <a:buClr>
                <a:srgbClr val="002147"/>
              </a:buClr>
              <a:buSzPct val="80555"/>
              <a:buChar char="■"/>
              <a:tabLst>
                <a:tab pos="854266" algn="l"/>
              </a:tabLst>
            </a:pPr>
            <a:r>
              <a:rPr sz="1980" spc="-6" dirty="0">
                <a:latin typeface="Arial"/>
                <a:cs typeface="Arial"/>
              </a:rPr>
              <a:t>it</a:t>
            </a:r>
            <a:r>
              <a:rPr sz="1980" spc="-22" dirty="0">
                <a:latin typeface="Arial"/>
                <a:cs typeface="Arial"/>
              </a:rPr>
              <a:t> </a:t>
            </a:r>
            <a:r>
              <a:rPr sz="1980" dirty="0">
                <a:latin typeface="Arial"/>
                <a:cs typeface="Arial"/>
              </a:rPr>
              <a:t>mimicked</a:t>
            </a:r>
            <a:r>
              <a:rPr sz="1980" spc="-11" dirty="0">
                <a:latin typeface="Arial"/>
                <a:cs typeface="Arial"/>
              </a:rPr>
              <a:t> </a:t>
            </a:r>
            <a:r>
              <a:rPr sz="1980" dirty="0">
                <a:latin typeface="Arial"/>
                <a:cs typeface="Arial"/>
              </a:rPr>
              <a:t>the</a:t>
            </a:r>
            <a:r>
              <a:rPr sz="1980" spc="-17" dirty="0">
                <a:latin typeface="Arial"/>
                <a:cs typeface="Arial"/>
              </a:rPr>
              <a:t> </a:t>
            </a:r>
            <a:r>
              <a:rPr sz="1980" spc="-6" dirty="0">
                <a:latin typeface="Arial"/>
                <a:cs typeface="Arial"/>
              </a:rPr>
              <a:t>work</a:t>
            </a:r>
            <a:r>
              <a:rPr sz="1980" spc="-17" dirty="0">
                <a:latin typeface="Arial"/>
                <a:cs typeface="Arial"/>
              </a:rPr>
              <a:t> </a:t>
            </a:r>
            <a:r>
              <a:rPr sz="1980" spc="-6" dirty="0">
                <a:latin typeface="Arial"/>
                <a:cs typeface="Arial"/>
              </a:rPr>
              <a:t>of</a:t>
            </a:r>
            <a:r>
              <a:rPr sz="1980" spc="-17" dirty="0">
                <a:latin typeface="Arial"/>
                <a:cs typeface="Arial"/>
              </a:rPr>
              <a:t> </a:t>
            </a:r>
            <a:r>
              <a:rPr sz="1980" dirty="0">
                <a:latin typeface="Arial"/>
                <a:cs typeface="Arial"/>
              </a:rPr>
              <a:t>a</a:t>
            </a:r>
            <a:r>
              <a:rPr sz="1980" spc="-22" dirty="0">
                <a:latin typeface="Arial"/>
                <a:cs typeface="Arial"/>
              </a:rPr>
              <a:t> </a:t>
            </a:r>
            <a:r>
              <a:rPr sz="1980" dirty="0">
                <a:latin typeface="Arial"/>
                <a:cs typeface="Arial"/>
              </a:rPr>
              <a:t>mathematician</a:t>
            </a:r>
            <a:endParaRPr sz="1980">
              <a:latin typeface="Arial"/>
              <a:cs typeface="Arial"/>
            </a:endParaRPr>
          </a:p>
          <a:p>
            <a:pPr marL="854266" indent="-208153">
              <a:spcBef>
                <a:spcPts val="477"/>
              </a:spcBef>
              <a:buClr>
                <a:srgbClr val="002147"/>
              </a:buClr>
              <a:buSzPct val="80555"/>
              <a:buChar char="■"/>
              <a:tabLst>
                <a:tab pos="854266" algn="l"/>
              </a:tabLst>
            </a:pPr>
            <a:r>
              <a:rPr sz="1980" spc="-6" dirty="0">
                <a:latin typeface="Arial"/>
                <a:cs typeface="Arial"/>
              </a:rPr>
              <a:t>produced</a:t>
            </a:r>
            <a:r>
              <a:rPr sz="1980" spc="-22" dirty="0">
                <a:latin typeface="Arial"/>
                <a:cs typeface="Arial"/>
              </a:rPr>
              <a:t> </a:t>
            </a:r>
            <a:r>
              <a:rPr sz="1980" dirty="0">
                <a:latin typeface="Arial"/>
                <a:cs typeface="Arial"/>
              </a:rPr>
              <a:t>shorter</a:t>
            </a:r>
            <a:r>
              <a:rPr sz="1980" spc="-11" dirty="0">
                <a:latin typeface="Arial"/>
                <a:cs typeface="Arial"/>
              </a:rPr>
              <a:t> </a:t>
            </a:r>
            <a:r>
              <a:rPr sz="1980" spc="-6" dirty="0">
                <a:latin typeface="Arial"/>
                <a:cs typeface="Arial"/>
              </a:rPr>
              <a:t>proofs</a:t>
            </a:r>
            <a:r>
              <a:rPr sz="1980" spc="-17" dirty="0">
                <a:latin typeface="Arial"/>
                <a:cs typeface="Arial"/>
              </a:rPr>
              <a:t> </a:t>
            </a:r>
            <a:r>
              <a:rPr sz="1980" dirty="0">
                <a:latin typeface="Arial"/>
                <a:cs typeface="Arial"/>
              </a:rPr>
              <a:t>than</a:t>
            </a:r>
            <a:r>
              <a:rPr sz="1980" spc="-11" dirty="0">
                <a:latin typeface="Arial"/>
                <a:cs typeface="Arial"/>
              </a:rPr>
              <a:t> </a:t>
            </a:r>
            <a:r>
              <a:rPr sz="1980" dirty="0">
                <a:latin typeface="Arial"/>
                <a:cs typeface="Arial"/>
              </a:rPr>
              <a:t>those</a:t>
            </a:r>
            <a:r>
              <a:rPr sz="1980" spc="-11" dirty="0">
                <a:latin typeface="Arial"/>
                <a:cs typeface="Arial"/>
              </a:rPr>
              <a:t> </a:t>
            </a:r>
            <a:r>
              <a:rPr sz="1980" spc="-6" dirty="0">
                <a:latin typeface="Arial"/>
                <a:cs typeface="Arial"/>
              </a:rPr>
              <a:t>in</a:t>
            </a:r>
            <a:r>
              <a:rPr sz="1980" spc="-17" dirty="0">
                <a:latin typeface="Arial"/>
                <a:cs typeface="Arial"/>
              </a:rPr>
              <a:t> </a:t>
            </a:r>
            <a:r>
              <a:rPr sz="1980" dirty="0">
                <a:latin typeface="Arial"/>
                <a:cs typeface="Arial"/>
              </a:rPr>
              <a:t>the</a:t>
            </a:r>
            <a:r>
              <a:rPr sz="1980" spc="-11" dirty="0">
                <a:latin typeface="Arial"/>
                <a:cs typeface="Arial"/>
              </a:rPr>
              <a:t> </a:t>
            </a:r>
            <a:r>
              <a:rPr sz="1980" spc="-6" dirty="0">
                <a:latin typeface="Arial"/>
                <a:cs typeface="Arial"/>
              </a:rPr>
              <a:t>book.</a:t>
            </a:r>
            <a:endParaRPr sz="1980">
              <a:latin typeface="Arial"/>
              <a:cs typeface="Arial"/>
            </a:endParaRPr>
          </a:p>
          <a:p>
            <a:pPr marL="854266" indent="-208153">
              <a:spcBef>
                <a:spcPts val="473"/>
              </a:spcBef>
              <a:buClr>
                <a:srgbClr val="002147"/>
              </a:buClr>
              <a:buSzPct val="80555"/>
              <a:buChar char="■"/>
              <a:tabLst>
                <a:tab pos="854266" algn="l"/>
              </a:tabLst>
            </a:pPr>
            <a:r>
              <a:rPr sz="1980" dirty="0">
                <a:latin typeface="Arial"/>
                <a:cs typeface="Arial"/>
              </a:rPr>
              <a:t>Astonishing</a:t>
            </a:r>
            <a:r>
              <a:rPr sz="1980" spc="-17" dirty="0">
                <a:latin typeface="Arial"/>
                <a:cs typeface="Arial"/>
              </a:rPr>
              <a:t> </a:t>
            </a:r>
            <a:r>
              <a:rPr sz="1980" dirty="0">
                <a:latin typeface="Arial"/>
                <a:cs typeface="Arial"/>
              </a:rPr>
              <a:t>to</a:t>
            </a:r>
            <a:r>
              <a:rPr sz="1980" spc="-11" dirty="0">
                <a:latin typeface="Arial"/>
                <a:cs typeface="Arial"/>
              </a:rPr>
              <a:t> </a:t>
            </a:r>
            <a:r>
              <a:rPr sz="1980" dirty="0">
                <a:latin typeface="Arial"/>
                <a:cs typeface="Arial"/>
              </a:rPr>
              <a:t>see</a:t>
            </a:r>
            <a:r>
              <a:rPr sz="1980" spc="-11" dirty="0">
                <a:latin typeface="Arial"/>
                <a:cs typeface="Arial"/>
              </a:rPr>
              <a:t> </a:t>
            </a:r>
            <a:r>
              <a:rPr sz="1980" dirty="0">
                <a:latin typeface="Arial"/>
                <a:cs typeface="Arial"/>
              </a:rPr>
              <a:t>a</a:t>
            </a:r>
            <a:r>
              <a:rPr sz="1980" spc="-22" dirty="0">
                <a:latin typeface="Arial"/>
                <a:cs typeface="Arial"/>
              </a:rPr>
              <a:t> </a:t>
            </a:r>
            <a:r>
              <a:rPr sz="1980" dirty="0">
                <a:latin typeface="Arial"/>
                <a:cs typeface="Arial"/>
              </a:rPr>
              <a:t>computer</a:t>
            </a:r>
            <a:r>
              <a:rPr sz="1980" spc="-11" dirty="0">
                <a:latin typeface="Arial"/>
                <a:cs typeface="Arial"/>
              </a:rPr>
              <a:t> </a:t>
            </a:r>
            <a:r>
              <a:rPr sz="1980" spc="-6" dirty="0">
                <a:latin typeface="Arial"/>
                <a:cs typeface="Arial"/>
              </a:rPr>
              <a:t>doing</a:t>
            </a:r>
            <a:r>
              <a:rPr sz="1980" spc="-17" dirty="0">
                <a:latin typeface="Arial"/>
                <a:cs typeface="Arial"/>
              </a:rPr>
              <a:t> </a:t>
            </a:r>
            <a:r>
              <a:rPr sz="1980" dirty="0">
                <a:latin typeface="Arial"/>
                <a:cs typeface="Arial"/>
              </a:rPr>
              <a:t>something</a:t>
            </a:r>
            <a:r>
              <a:rPr sz="1980" spc="-17" dirty="0">
                <a:latin typeface="Arial"/>
                <a:cs typeface="Arial"/>
              </a:rPr>
              <a:t> </a:t>
            </a:r>
            <a:r>
              <a:rPr sz="1980" dirty="0">
                <a:latin typeface="Arial"/>
                <a:cs typeface="Arial"/>
              </a:rPr>
              <a:t>clever!</a:t>
            </a:r>
            <a:endParaRPr sz="1980">
              <a:latin typeface="Arial"/>
              <a:cs typeface="Arial"/>
            </a:endParaRPr>
          </a:p>
          <a:p>
            <a:pPr marL="1063116">
              <a:spcBef>
                <a:spcPts val="477"/>
              </a:spcBef>
            </a:pPr>
            <a:r>
              <a:rPr sz="1980" dirty="0">
                <a:latin typeface="Arial"/>
                <a:cs typeface="Arial"/>
              </a:rPr>
              <a:t>At</a:t>
            </a:r>
            <a:r>
              <a:rPr sz="1980" spc="-11" dirty="0">
                <a:latin typeface="Arial"/>
                <a:cs typeface="Arial"/>
              </a:rPr>
              <a:t> </a:t>
            </a:r>
            <a:r>
              <a:rPr sz="1980" dirty="0">
                <a:latin typeface="Arial"/>
                <a:cs typeface="Arial"/>
              </a:rPr>
              <a:t>a</a:t>
            </a:r>
            <a:r>
              <a:rPr sz="1980" spc="-17" dirty="0">
                <a:latin typeface="Arial"/>
                <a:cs typeface="Arial"/>
              </a:rPr>
              <a:t> </a:t>
            </a:r>
            <a:r>
              <a:rPr sz="1980" dirty="0">
                <a:latin typeface="Arial"/>
                <a:cs typeface="Arial"/>
              </a:rPr>
              <a:t>time</a:t>
            </a:r>
            <a:r>
              <a:rPr sz="1980" spc="-6" dirty="0">
                <a:latin typeface="Arial"/>
                <a:cs typeface="Arial"/>
              </a:rPr>
              <a:t> where</a:t>
            </a:r>
            <a:r>
              <a:rPr sz="1980" spc="-17" dirty="0">
                <a:latin typeface="Arial"/>
                <a:cs typeface="Arial"/>
              </a:rPr>
              <a:t> </a:t>
            </a:r>
            <a:r>
              <a:rPr sz="1980" dirty="0">
                <a:latin typeface="Arial"/>
                <a:cs typeface="Arial"/>
              </a:rPr>
              <a:t>computers</a:t>
            </a:r>
            <a:r>
              <a:rPr sz="1980" spc="-11" dirty="0">
                <a:latin typeface="Arial"/>
                <a:cs typeface="Arial"/>
              </a:rPr>
              <a:t> </a:t>
            </a:r>
            <a:r>
              <a:rPr sz="1980" dirty="0">
                <a:latin typeface="Arial"/>
                <a:cs typeface="Arial"/>
              </a:rPr>
              <a:t>could</a:t>
            </a:r>
            <a:r>
              <a:rPr sz="1980" spc="-6" dirty="0">
                <a:latin typeface="Arial"/>
                <a:cs typeface="Arial"/>
              </a:rPr>
              <a:t> do</a:t>
            </a:r>
            <a:r>
              <a:rPr sz="1980" spc="-17" dirty="0">
                <a:latin typeface="Arial"/>
                <a:cs typeface="Arial"/>
              </a:rPr>
              <a:t> </a:t>
            </a:r>
            <a:r>
              <a:rPr sz="1980" spc="-6" dirty="0">
                <a:latin typeface="Arial"/>
                <a:cs typeface="Arial"/>
              </a:rPr>
              <a:t>little</a:t>
            </a:r>
            <a:r>
              <a:rPr sz="1980" spc="-17" dirty="0">
                <a:latin typeface="Arial"/>
                <a:cs typeface="Arial"/>
              </a:rPr>
              <a:t> </a:t>
            </a:r>
            <a:r>
              <a:rPr sz="1980" dirty="0">
                <a:latin typeface="Arial"/>
                <a:cs typeface="Arial"/>
              </a:rPr>
              <a:t>more</a:t>
            </a:r>
            <a:r>
              <a:rPr sz="1980" spc="-6" dirty="0">
                <a:latin typeface="Arial"/>
                <a:cs typeface="Arial"/>
              </a:rPr>
              <a:t> </a:t>
            </a:r>
            <a:r>
              <a:rPr sz="1980" dirty="0">
                <a:latin typeface="Arial"/>
                <a:cs typeface="Arial"/>
              </a:rPr>
              <a:t>than</a:t>
            </a:r>
            <a:r>
              <a:rPr sz="1980" spc="-11" dirty="0">
                <a:latin typeface="Arial"/>
                <a:cs typeface="Arial"/>
              </a:rPr>
              <a:t> </a:t>
            </a:r>
            <a:r>
              <a:rPr sz="1980" dirty="0">
                <a:latin typeface="Arial"/>
                <a:cs typeface="Arial"/>
              </a:rPr>
              <a:t>sums</a:t>
            </a:r>
            <a:endParaRPr sz="1980">
              <a:latin typeface="Arial"/>
              <a:cs typeface="Arial"/>
            </a:endParaRPr>
          </a:p>
          <a:p>
            <a:pPr>
              <a:spcBef>
                <a:spcPts val="28"/>
              </a:spcBef>
            </a:pPr>
            <a:endParaRPr sz="2145">
              <a:latin typeface="Arial"/>
              <a:cs typeface="Arial"/>
            </a:endParaRPr>
          </a:p>
          <a:p>
            <a:pPr marL="13970"/>
            <a:r>
              <a:rPr sz="2310" spc="-6" dirty="0">
                <a:latin typeface="Arial"/>
                <a:cs typeface="Arial"/>
              </a:rPr>
              <a:t>Proving</a:t>
            </a:r>
            <a:r>
              <a:rPr sz="2310" spc="-17" dirty="0">
                <a:latin typeface="Arial"/>
                <a:cs typeface="Arial"/>
              </a:rPr>
              <a:t> </a:t>
            </a:r>
            <a:r>
              <a:rPr sz="2310" spc="-6" dirty="0">
                <a:latin typeface="Arial"/>
                <a:cs typeface="Arial"/>
              </a:rPr>
              <a:t>theorems requires</a:t>
            </a:r>
            <a:r>
              <a:rPr sz="2310" spc="17" dirty="0">
                <a:latin typeface="Arial"/>
                <a:cs typeface="Arial"/>
              </a:rPr>
              <a:t> </a:t>
            </a:r>
            <a:r>
              <a:rPr sz="2310" spc="-11" dirty="0">
                <a:solidFill>
                  <a:srgbClr val="FF0000"/>
                </a:solidFill>
                <a:latin typeface="Arial"/>
                <a:cs typeface="Arial"/>
              </a:rPr>
              <a:t>knowledge </a:t>
            </a:r>
            <a:r>
              <a:rPr sz="2310" spc="-6" dirty="0">
                <a:latin typeface="Arial"/>
                <a:cs typeface="Arial"/>
              </a:rPr>
              <a:t>and</a:t>
            </a:r>
            <a:r>
              <a:rPr sz="2310" spc="-17" dirty="0">
                <a:latin typeface="Arial"/>
                <a:cs typeface="Arial"/>
              </a:rPr>
              <a:t> </a:t>
            </a:r>
            <a:r>
              <a:rPr sz="2310" spc="-6" dirty="0">
                <a:solidFill>
                  <a:srgbClr val="FF0000"/>
                </a:solidFill>
                <a:latin typeface="Arial"/>
                <a:cs typeface="Arial"/>
              </a:rPr>
              <a:t>creativity</a:t>
            </a:r>
            <a:endParaRPr sz="2310">
              <a:latin typeface="Arial"/>
              <a:cs typeface="Arial"/>
            </a:endParaRPr>
          </a:p>
          <a:p>
            <a:pPr marL="854266" indent="-208153">
              <a:spcBef>
                <a:spcPts val="489"/>
              </a:spcBef>
              <a:buClr>
                <a:srgbClr val="002147"/>
              </a:buClr>
              <a:buSzPct val="80555"/>
              <a:buChar char="■"/>
              <a:tabLst>
                <a:tab pos="854266" algn="l"/>
              </a:tabLst>
            </a:pPr>
            <a:r>
              <a:rPr sz="1980" spc="-6" dirty="0">
                <a:latin typeface="Arial"/>
                <a:cs typeface="Arial"/>
              </a:rPr>
              <a:t>Understanding</a:t>
            </a:r>
            <a:r>
              <a:rPr sz="1980" spc="-22" dirty="0">
                <a:latin typeface="Arial"/>
                <a:cs typeface="Arial"/>
              </a:rPr>
              <a:t> </a:t>
            </a:r>
            <a:r>
              <a:rPr sz="1980" dirty="0">
                <a:latin typeface="Arial"/>
                <a:cs typeface="Arial"/>
              </a:rPr>
              <a:t>the</a:t>
            </a:r>
            <a:r>
              <a:rPr sz="1980" spc="-17" dirty="0">
                <a:latin typeface="Arial"/>
                <a:cs typeface="Arial"/>
              </a:rPr>
              <a:t> </a:t>
            </a:r>
            <a:r>
              <a:rPr sz="1980" dirty="0">
                <a:latin typeface="Arial"/>
                <a:cs typeface="Arial"/>
              </a:rPr>
              <a:t>rules</a:t>
            </a:r>
            <a:r>
              <a:rPr sz="1980" spc="-17" dirty="0">
                <a:latin typeface="Arial"/>
                <a:cs typeface="Arial"/>
              </a:rPr>
              <a:t> </a:t>
            </a:r>
            <a:r>
              <a:rPr sz="1980" spc="-6" dirty="0">
                <a:latin typeface="Arial"/>
                <a:cs typeface="Arial"/>
              </a:rPr>
              <a:t>of</a:t>
            </a:r>
            <a:r>
              <a:rPr sz="1980" spc="-22" dirty="0">
                <a:latin typeface="Arial"/>
                <a:cs typeface="Arial"/>
              </a:rPr>
              <a:t> </a:t>
            </a:r>
            <a:r>
              <a:rPr sz="1980" dirty="0">
                <a:latin typeface="Arial"/>
                <a:cs typeface="Arial"/>
              </a:rPr>
              <a:t>“right</a:t>
            </a:r>
            <a:r>
              <a:rPr sz="1980" spc="-17" dirty="0">
                <a:latin typeface="Arial"/>
                <a:cs typeface="Arial"/>
              </a:rPr>
              <a:t> </a:t>
            </a:r>
            <a:r>
              <a:rPr sz="1980" dirty="0">
                <a:latin typeface="Arial"/>
                <a:cs typeface="Arial"/>
              </a:rPr>
              <a:t>thinking”</a:t>
            </a:r>
            <a:endParaRPr sz="1980">
              <a:latin typeface="Arial"/>
              <a:cs typeface="Arial"/>
            </a:endParaRPr>
          </a:p>
          <a:p>
            <a:pPr marL="854266" indent="-208153">
              <a:spcBef>
                <a:spcPts val="473"/>
              </a:spcBef>
              <a:buClr>
                <a:srgbClr val="002147"/>
              </a:buClr>
              <a:buSzPct val="80555"/>
              <a:buChar char="■"/>
              <a:tabLst>
                <a:tab pos="854266" algn="l"/>
              </a:tabLst>
            </a:pPr>
            <a:r>
              <a:rPr sz="1980" dirty="0">
                <a:latin typeface="Arial"/>
                <a:cs typeface="Arial"/>
              </a:rPr>
              <a:t>Applying</a:t>
            </a:r>
            <a:r>
              <a:rPr sz="1980" spc="-17" dirty="0">
                <a:latin typeface="Arial"/>
                <a:cs typeface="Arial"/>
              </a:rPr>
              <a:t> </a:t>
            </a:r>
            <a:r>
              <a:rPr sz="1980" dirty="0">
                <a:latin typeface="Arial"/>
                <a:cs typeface="Arial"/>
              </a:rPr>
              <a:t>such</a:t>
            </a:r>
            <a:r>
              <a:rPr sz="1980" spc="-17" dirty="0">
                <a:latin typeface="Arial"/>
                <a:cs typeface="Arial"/>
              </a:rPr>
              <a:t> </a:t>
            </a:r>
            <a:r>
              <a:rPr sz="1980" dirty="0">
                <a:latin typeface="Arial"/>
                <a:cs typeface="Arial"/>
              </a:rPr>
              <a:t>rules</a:t>
            </a:r>
            <a:r>
              <a:rPr sz="1980" spc="-11" dirty="0">
                <a:latin typeface="Arial"/>
                <a:cs typeface="Arial"/>
              </a:rPr>
              <a:t> </a:t>
            </a:r>
            <a:r>
              <a:rPr sz="1980" spc="-6" dirty="0">
                <a:latin typeface="Arial"/>
                <a:cs typeface="Arial"/>
              </a:rPr>
              <a:t>in</a:t>
            </a:r>
            <a:r>
              <a:rPr sz="1980" spc="-22" dirty="0">
                <a:latin typeface="Arial"/>
                <a:cs typeface="Arial"/>
              </a:rPr>
              <a:t> </a:t>
            </a:r>
            <a:r>
              <a:rPr sz="1980" dirty="0">
                <a:latin typeface="Arial"/>
                <a:cs typeface="Arial"/>
              </a:rPr>
              <a:t>a</a:t>
            </a:r>
            <a:r>
              <a:rPr sz="1980" spc="-22" dirty="0">
                <a:latin typeface="Arial"/>
                <a:cs typeface="Arial"/>
              </a:rPr>
              <a:t> </a:t>
            </a:r>
            <a:r>
              <a:rPr sz="1980" dirty="0">
                <a:latin typeface="Arial"/>
                <a:cs typeface="Arial"/>
              </a:rPr>
              <a:t>suitable</a:t>
            </a:r>
            <a:r>
              <a:rPr sz="1980" spc="-11" dirty="0">
                <a:latin typeface="Arial"/>
                <a:cs typeface="Arial"/>
              </a:rPr>
              <a:t> </a:t>
            </a:r>
            <a:r>
              <a:rPr sz="1980" spc="-6" dirty="0">
                <a:latin typeface="Arial"/>
                <a:cs typeface="Arial"/>
              </a:rPr>
              <a:t>way</a:t>
            </a:r>
            <a:endParaRPr sz="1980">
              <a:latin typeface="Arial"/>
              <a:cs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58889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Some</a:t>
            </a:r>
            <a:r>
              <a:rPr sz="3520" spc="-22" dirty="0">
                <a:solidFill>
                  <a:srgbClr val="002147"/>
                </a:solidFill>
              </a:rPr>
              <a:t> </a:t>
            </a:r>
            <a:r>
              <a:rPr sz="3520" spc="-6" dirty="0">
                <a:solidFill>
                  <a:srgbClr val="002147"/>
                </a:solidFill>
              </a:rPr>
              <a:t>Key</a:t>
            </a:r>
            <a:r>
              <a:rPr sz="3520" spc="-17" dirty="0">
                <a:solidFill>
                  <a:srgbClr val="002147"/>
                </a:solidFill>
              </a:rPr>
              <a:t> </a:t>
            </a:r>
            <a:r>
              <a:rPr sz="3520" spc="-6" dirty="0">
                <a:solidFill>
                  <a:srgbClr val="002147"/>
                </a:solidFill>
              </a:rPr>
              <a:t>Milestones</a:t>
            </a:r>
            <a:r>
              <a:rPr sz="3520" spc="-17" dirty="0">
                <a:solidFill>
                  <a:srgbClr val="002147"/>
                </a:solidFill>
              </a:rPr>
              <a:t> </a:t>
            </a:r>
            <a:r>
              <a:rPr sz="3520" spc="-11" dirty="0">
                <a:solidFill>
                  <a:srgbClr val="002147"/>
                </a:solidFill>
              </a:rPr>
              <a:t>of</a:t>
            </a:r>
            <a:r>
              <a:rPr sz="3520" spc="-17" dirty="0">
                <a:solidFill>
                  <a:srgbClr val="002147"/>
                </a:solidFill>
              </a:rPr>
              <a:t> </a:t>
            </a:r>
            <a:r>
              <a:rPr sz="3520" spc="-6" dirty="0">
                <a:solidFill>
                  <a:srgbClr val="002147"/>
                </a:solidFill>
              </a:rPr>
              <a:t>AI</a:t>
            </a:r>
            <a:endParaRPr sz="3520" dirty="0"/>
          </a:p>
        </p:txBody>
      </p:sp>
      <p:sp>
        <p:nvSpPr>
          <p:cNvPr id="3" name="object 3"/>
          <p:cNvSpPr txBox="1"/>
          <p:nvPr/>
        </p:nvSpPr>
        <p:spPr>
          <a:xfrm>
            <a:off x="385921" y="1736495"/>
            <a:ext cx="7054850" cy="2196883"/>
          </a:xfrm>
          <a:prstGeom prst="rect">
            <a:avLst/>
          </a:prstGeom>
        </p:spPr>
        <p:txBody>
          <a:bodyPr vert="horz" wrap="square" lIns="0" tIns="15367" rIns="0" bIns="0" rtlCol="0">
            <a:spAutoFit/>
          </a:bodyPr>
          <a:lstStyle/>
          <a:p>
            <a:pPr marL="13970">
              <a:spcBef>
                <a:spcPts val="121"/>
              </a:spcBef>
            </a:pPr>
            <a:r>
              <a:rPr sz="2310" spc="-6" dirty="0">
                <a:latin typeface="Arial"/>
                <a:cs typeface="Arial"/>
              </a:rPr>
              <a:t>Sophisticated</a:t>
            </a:r>
            <a:r>
              <a:rPr sz="2310" spc="-11" dirty="0">
                <a:latin typeface="Arial"/>
                <a:cs typeface="Arial"/>
              </a:rPr>
              <a:t> </a:t>
            </a:r>
            <a:r>
              <a:rPr sz="2310" spc="-6" dirty="0">
                <a:latin typeface="Arial"/>
                <a:cs typeface="Arial"/>
              </a:rPr>
              <a:t>follow-up systems</a:t>
            </a:r>
            <a:r>
              <a:rPr sz="2310" dirty="0">
                <a:latin typeface="Arial"/>
                <a:cs typeface="Arial"/>
              </a:rPr>
              <a:t> </a:t>
            </a:r>
            <a:r>
              <a:rPr sz="2310" spc="-11" dirty="0">
                <a:latin typeface="Arial"/>
                <a:cs typeface="Arial"/>
              </a:rPr>
              <a:t>(1960s-1970s):</a:t>
            </a:r>
            <a:endParaRPr sz="2310">
              <a:latin typeface="Arial"/>
              <a:cs typeface="Arial"/>
            </a:endParaRPr>
          </a:p>
          <a:p>
            <a:pPr>
              <a:spcBef>
                <a:spcPts val="28"/>
              </a:spcBef>
            </a:pPr>
            <a:endParaRPr sz="2695">
              <a:latin typeface="Arial"/>
              <a:cs typeface="Arial"/>
            </a:endParaRPr>
          </a:p>
          <a:p>
            <a:pPr marL="854266" indent="-208153">
              <a:buClr>
                <a:srgbClr val="002147"/>
              </a:buClr>
              <a:buSzPct val="80555"/>
              <a:buChar char="■"/>
              <a:tabLst>
                <a:tab pos="854266" algn="l"/>
              </a:tabLst>
            </a:pPr>
            <a:r>
              <a:rPr sz="1980" spc="-6" dirty="0">
                <a:latin typeface="Arial"/>
                <a:cs typeface="Arial"/>
              </a:rPr>
              <a:t>SAINT</a:t>
            </a:r>
            <a:r>
              <a:rPr sz="1980" spc="-50" dirty="0">
                <a:latin typeface="Arial"/>
                <a:cs typeface="Arial"/>
              </a:rPr>
              <a:t> </a:t>
            </a:r>
            <a:r>
              <a:rPr sz="1980" spc="-6" dirty="0">
                <a:latin typeface="Arial"/>
                <a:cs typeface="Arial"/>
              </a:rPr>
              <a:t>(1963)</a:t>
            </a:r>
            <a:endParaRPr sz="1980">
              <a:latin typeface="Arial"/>
              <a:cs typeface="Arial"/>
            </a:endParaRPr>
          </a:p>
          <a:p>
            <a:pPr marL="1412367">
              <a:spcBef>
                <a:spcPts val="477"/>
              </a:spcBef>
            </a:pPr>
            <a:r>
              <a:rPr sz="1980" dirty="0">
                <a:latin typeface="Arial"/>
                <a:cs typeface="Arial"/>
              </a:rPr>
              <a:t>Solve</a:t>
            </a:r>
            <a:r>
              <a:rPr sz="1980" spc="-28" dirty="0">
                <a:latin typeface="Arial"/>
                <a:cs typeface="Arial"/>
              </a:rPr>
              <a:t> </a:t>
            </a:r>
            <a:r>
              <a:rPr sz="1980" spc="-6" dirty="0">
                <a:latin typeface="Arial"/>
                <a:cs typeface="Arial"/>
              </a:rPr>
              <a:t>university-level</a:t>
            </a:r>
            <a:r>
              <a:rPr sz="1980" spc="-33" dirty="0">
                <a:latin typeface="Arial"/>
                <a:cs typeface="Arial"/>
              </a:rPr>
              <a:t> </a:t>
            </a:r>
            <a:r>
              <a:rPr sz="1980" dirty="0">
                <a:latin typeface="Arial"/>
                <a:cs typeface="Arial"/>
              </a:rPr>
              <a:t>calculus</a:t>
            </a:r>
            <a:r>
              <a:rPr sz="1980" spc="-22" dirty="0">
                <a:latin typeface="Arial"/>
                <a:cs typeface="Arial"/>
              </a:rPr>
              <a:t> </a:t>
            </a:r>
            <a:r>
              <a:rPr sz="1980" spc="-6" dirty="0">
                <a:latin typeface="Arial"/>
                <a:cs typeface="Arial"/>
              </a:rPr>
              <a:t>problems</a:t>
            </a:r>
            <a:endParaRPr sz="1980">
              <a:latin typeface="Arial"/>
              <a:cs typeface="Arial"/>
            </a:endParaRPr>
          </a:p>
          <a:p>
            <a:pPr marL="854266" indent="-208153">
              <a:spcBef>
                <a:spcPts val="473"/>
              </a:spcBef>
              <a:buClr>
                <a:srgbClr val="002147"/>
              </a:buClr>
              <a:buSzPct val="80555"/>
              <a:buChar char="■"/>
              <a:tabLst>
                <a:tab pos="854266" algn="l"/>
              </a:tabLst>
            </a:pPr>
            <a:r>
              <a:rPr sz="1980" spc="-6" dirty="0">
                <a:latin typeface="Arial"/>
                <a:cs typeface="Arial"/>
              </a:rPr>
              <a:t>ANALOGY</a:t>
            </a:r>
            <a:r>
              <a:rPr sz="1980" spc="-50" dirty="0">
                <a:latin typeface="Arial"/>
                <a:cs typeface="Arial"/>
              </a:rPr>
              <a:t> </a:t>
            </a:r>
            <a:r>
              <a:rPr sz="1980" spc="-6" dirty="0">
                <a:latin typeface="Arial"/>
                <a:cs typeface="Arial"/>
              </a:rPr>
              <a:t>(1968)</a:t>
            </a:r>
            <a:endParaRPr sz="1980">
              <a:latin typeface="Arial"/>
              <a:cs typeface="Arial"/>
            </a:endParaRPr>
          </a:p>
          <a:p>
            <a:pPr marL="1478725">
              <a:spcBef>
                <a:spcPts val="477"/>
              </a:spcBef>
            </a:pPr>
            <a:r>
              <a:rPr sz="1980" dirty="0">
                <a:latin typeface="Arial"/>
                <a:cs typeface="Arial"/>
              </a:rPr>
              <a:t>Solve</a:t>
            </a:r>
            <a:r>
              <a:rPr sz="1980" spc="-17" dirty="0">
                <a:latin typeface="Arial"/>
                <a:cs typeface="Arial"/>
              </a:rPr>
              <a:t> </a:t>
            </a:r>
            <a:r>
              <a:rPr sz="1980" spc="-6" dirty="0">
                <a:latin typeface="Arial"/>
                <a:cs typeface="Arial"/>
              </a:rPr>
              <a:t>geometrical</a:t>
            </a:r>
            <a:r>
              <a:rPr sz="1980" spc="-22" dirty="0">
                <a:latin typeface="Arial"/>
                <a:cs typeface="Arial"/>
              </a:rPr>
              <a:t> </a:t>
            </a:r>
            <a:r>
              <a:rPr sz="1980" spc="-6" dirty="0">
                <a:latin typeface="Arial"/>
                <a:cs typeface="Arial"/>
              </a:rPr>
              <a:t>analogy</a:t>
            </a:r>
            <a:r>
              <a:rPr sz="1980" spc="-17" dirty="0">
                <a:latin typeface="Arial"/>
                <a:cs typeface="Arial"/>
              </a:rPr>
              <a:t> </a:t>
            </a:r>
            <a:r>
              <a:rPr sz="1980" spc="-6" dirty="0">
                <a:latin typeface="Arial"/>
                <a:cs typeface="Arial"/>
              </a:rPr>
              <a:t>problems</a:t>
            </a:r>
            <a:r>
              <a:rPr sz="1980" spc="-22" dirty="0">
                <a:latin typeface="Arial"/>
                <a:cs typeface="Arial"/>
              </a:rPr>
              <a:t> </a:t>
            </a:r>
            <a:r>
              <a:rPr sz="1980" dirty="0">
                <a:latin typeface="Arial"/>
                <a:cs typeface="Arial"/>
              </a:rPr>
              <a:t>from</a:t>
            </a:r>
            <a:r>
              <a:rPr sz="1980" spc="-17" dirty="0">
                <a:latin typeface="Arial"/>
                <a:cs typeface="Arial"/>
              </a:rPr>
              <a:t> </a:t>
            </a:r>
            <a:r>
              <a:rPr sz="1980" dirty="0">
                <a:latin typeface="Arial"/>
                <a:cs typeface="Arial"/>
              </a:rPr>
              <a:t>IQ</a:t>
            </a:r>
            <a:r>
              <a:rPr sz="1980" spc="-11" dirty="0">
                <a:latin typeface="Arial"/>
                <a:cs typeface="Arial"/>
              </a:rPr>
              <a:t> </a:t>
            </a:r>
            <a:r>
              <a:rPr sz="1980" dirty="0">
                <a:latin typeface="Arial"/>
                <a:cs typeface="Arial"/>
              </a:rPr>
              <a:t>tests</a:t>
            </a:r>
            <a:endParaRPr sz="1980">
              <a:latin typeface="Arial"/>
              <a:cs typeface="Arial"/>
            </a:endParaRPr>
          </a:p>
        </p:txBody>
      </p:sp>
      <p:pic>
        <p:nvPicPr>
          <p:cNvPr id="4" name="object 4"/>
          <p:cNvPicPr/>
          <p:nvPr/>
        </p:nvPicPr>
        <p:blipFill>
          <a:blip r:embed="rId2" cstate="print"/>
          <a:stretch>
            <a:fillRect/>
          </a:stretch>
        </p:blipFill>
        <p:spPr>
          <a:xfrm>
            <a:off x="1914448" y="4097426"/>
            <a:ext cx="5441594" cy="256824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7031990" cy="1096069"/>
          </a:xfrm>
          <a:prstGeom prst="rect">
            <a:avLst/>
          </a:prstGeom>
        </p:spPr>
        <p:txBody>
          <a:bodyPr vert="horz" wrap="square" lIns="0" tIns="12573" rIns="0" bIns="0" rtlCol="0">
            <a:spAutoFit/>
          </a:bodyPr>
          <a:lstStyle/>
          <a:p>
            <a:pPr marL="13970">
              <a:spcBef>
                <a:spcPts val="99"/>
              </a:spcBef>
            </a:pPr>
            <a:r>
              <a:rPr sz="3520" spc="-11" dirty="0">
                <a:solidFill>
                  <a:srgbClr val="002147"/>
                </a:solidFill>
              </a:rPr>
              <a:t>Some</a:t>
            </a:r>
            <a:r>
              <a:rPr sz="3520" spc="-22" dirty="0">
                <a:solidFill>
                  <a:srgbClr val="002147"/>
                </a:solidFill>
              </a:rPr>
              <a:t> </a:t>
            </a:r>
            <a:r>
              <a:rPr sz="3520" spc="-6" dirty="0">
                <a:solidFill>
                  <a:srgbClr val="002147"/>
                </a:solidFill>
              </a:rPr>
              <a:t>Key</a:t>
            </a:r>
            <a:r>
              <a:rPr sz="3520" spc="-17" dirty="0">
                <a:solidFill>
                  <a:srgbClr val="002147"/>
                </a:solidFill>
              </a:rPr>
              <a:t> </a:t>
            </a:r>
            <a:r>
              <a:rPr sz="3520" spc="-6" dirty="0">
                <a:solidFill>
                  <a:srgbClr val="002147"/>
                </a:solidFill>
              </a:rPr>
              <a:t>Milestones</a:t>
            </a:r>
            <a:r>
              <a:rPr sz="3520" spc="-17" dirty="0">
                <a:solidFill>
                  <a:srgbClr val="002147"/>
                </a:solidFill>
              </a:rPr>
              <a:t> </a:t>
            </a:r>
            <a:r>
              <a:rPr sz="3520" spc="-11" dirty="0">
                <a:solidFill>
                  <a:srgbClr val="002147"/>
                </a:solidFill>
              </a:rPr>
              <a:t>of</a:t>
            </a:r>
            <a:r>
              <a:rPr sz="3520" spc="-17" dirty="0">
                <a:solidFill>
                  <a:srgbClr val="002147"/>
                </a:solidFill>
              </a:rPr>
              <a:t> </a:t>
            </a:r>
            <a:r>
              <a:rPr sz="3520" spc="-6" dirty="0">
                <a:solidFill>
                  <a:srgbClr val="002147"/>
                </a:solidFill>
              </a:rPr>
              <a:t>AI</a:t>
            </a:r>
            <a:br>
              <a:rPr lang="en-GB" sz="3520" spc="-6" dirty="0">
                <a:solidFill>
                  <a:srgbClr val="002147"/>
                </a:solidFill>
              </a:rPr>
            </a:br>
            <a:endParaRPr sz="3520" dirty="0"/>
          </a:p>
        </p:txBody>
      </p:sp>
      <p:pic>
        <p:nvPicPr>
          <p:cNvPr id="1026" name="Picture 2" descr="Artificial Intelligence 2005/06 Planning: STRIPS. - ppt download">
            <a:extLst>
              <a:ext uri="{FF2B5EF4-FFF2-40B4-BE49-F238E27FC236}">
                <a16:creationId xmlns:a16="http://schemas.microsoft.com/office/drawing/2014/main" id="{54E658FA-B76D-4C63-B607-98FACD74F5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0010" y="2895600"/>
            <a:ext cx="6460563" cy="484542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0DEA548-1C02-4190-B09D-CA9BED95A98A}"/>
              </a:ext>
            </a:extLst>
          </p:cNvPr>
          <p:cNvSpPr txBox="1"/>
          <p:nvPr/>
        </p:nvSpPr>
        <p:spPr>
          <a:xfrm>
            <a:off x="1365250" y="2101780"/>
            <a:ext cx="6248400" cy="400110"/>
          </a:xfrm>
          <a:prstGeom prst="rect">
            <a:avLst/>
          </a:prstGeom>
          <a:noFill/>
        </p:spPr>
        <p:txBody>
          <a:bodyPr wrap="square" rtlCol="0">
            <a:spAutoFit/>
          </a:bodyPr>
          <a:lstStyle/>
          <a:p>
            <a:r>
              <a:rPr lang="en-GB" sz="2000" dirty="0"/>
              <a:t>STRIPS (Stanford Research Institute Problem Solver, 1971</a:t>
            </a:r>
          </a:p>
        </p:txBody>
      </p:sp>
    </p:spTree>
    <p:extLst>
      <p:ext uri="{BB962C8B-B14F-4D97-AF65-F5344CB8AC3E}">
        <p14:creationId xmlns:p14="http://schemas.microsoft.com/office/powerpoint/2010/main" val="17818694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70319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Some</a:t>
            </a:r>
            <a:r>
              <a:rPr sz="3520" spc="-22" dirty="0">
                <a:solidFill>
                  <a:srgbClr val="002147"/>
                </a:solidFill>
              </a:rPr>
              <a:t> </a:t>
            </a:r>
            <a:r>
              <a:rPr sz="3520" spc="-6" dirty="0">
                <a:solidFill>
                  <a:srgbClr val="002147"/>
                </a:solidFill>
              </a:rPr>
              <a:t>Key</a:t>
            </a:r>
            <a:r>
              <a:rPr sz="3520" spc="-17" dirty="0">
                <a:solidFill>
                  <a:srgbClr val="002147"/>
                </a:solidFill>
              </a:rPr>
              <a:t> </a:t>
            </a:r>
            <a:r>
              <a:rPr sz="3520" spc="-6" dirty="0">
                <a:solidFill>
                  <a:srgbClr val="002147"/>
                </a:solidFill>
              </a:rPr>
              <a:t>Milestones</a:t>
            </a:r>
            <a:r>
              <a:rPr sz="3520" spc="-17" dirty="0">
                <a:solidFill>
                  <a:srgbClr val="002147"/>
                </a:solidFill>
              </a:rPr>
              <a:t> </a:t>
            </a:r>
            <a:r>
              <a:rPr sz="3520" spc="-11" dirty="0">
                <a:solidFill>
                  <a:srgbClr val="002147"/>
                </a:solidFill>
              </a:rPr>
              <a:t>of</a:t>
            </a:r>
            <a:r>
              <a:rPr sz="3520" spc="-17" dirty="0">
                <a:solidFill>
                  <a:srgbClr val="002147"/>
                </a:solidFill>
              </a:rPr>
              <a:t> </a:t>
            </a:r>
            <a:r>
              <a:rPr sz="3520" spc="-6" dirty="0">
                <a:solidFill>
                  <a:srgbClr val="002147"/>
                </a:solidFill>
              </a:rPr>
              <a:t>AI</a:t>
            </a:r>
            <a:endParaRPr sz="3520" dirty="0"/>
          </a:p>
        </p:txBody>
      </p:sp>
      <p:sp>
        <p:nvSpPr>
          <p:cNvPr id="3" name="object 3"/>
          <p:cNvSpPr txBox="1"/>
          <p:nvPr/>
        </p:nvSpPr>
        <p:spPr>
          <a:xfrm>
            <a:off x="385921" y="1736495"/>
            <a:ext cx="6820853" cy="2123017"/>
          </a:xfrm>
          <a:prstGeom prst="rect">
            <a:avLst/>
          </a:prstGeom>
        </p:spPr>
        <p:txBody>
          <a:bodyPr vert="horz" wrap="square" lIns="0" tIns="15367" rIns="0" bIns="0" rtlCol="0">
            <a:spAutoFit/>
          </a:bodyPr>
          <a:lstStyle/>
          <a:p>
            <a:pPr marL="13970">
              <a:spcBef>
                <a:spcPts val="121"/>
              </a:spcBef>
            </a:pPr>
            <a:r>
              <a:rPr sz="2310" dirty="0">
                <a:solidFill>
                  <a:srgbClr val="0070C0"/>
                </a:solidFill>
                <a:latin typeface="Arial"/>
                <a:cs typeface="Arial"/>
              </a:rPr>
              <a:t>MYCIN</a:t>
            </a:r>
            <a:r>
              <a:rPr sz="2310" spc="-61" dirty="0">
                <a:solidFill>
                  <a:srgbClr val="0070C0"/>
                </a:solidFill>
                <a:latin typeface="Arial"/>
                <a:cs typeface="Arial"/>
              </a:rPr>
              <a:t> </a:t>
            </a:r>
            <a:r>
              <a:rPr sz="2310" spc="-6" dirty="0">
                <a:latin typeface="Arial"/>
                <a:cs typeface="Arial"/>
              </a:rPr>
              <a:t>(1970s)</a:t>
            </a:r>
            <a:endParaRPr sz="2310">
              <a:latin typeface="Arial"/>
              <a:cs typeface="Arial"/>
            </a:endParaRPr>
          </a:p>
          <a:p>
            <a:pPr>
              <a:spcBef>
                <a:spcPts val="44"/>
              </a:spcBef>
            </a:pPr>
            <a:endParaRPr sz="2145">
              <a:latin typeface="Arial"/>
              <a:cs typeface="Arial"/>
            </a:endParaRPr>
          </a:p>
          <a:p>
            <a:pPr marL="13970"/>
            <a:r>
              <a:rPr sz="2310" spc="-6" dirty="0">
                <a:latin typeface="Arial"/>
                <a:cs typeface="Arial"/>
              </a:rPr>
              <a:t>System</a:t>
            </a:r>
            <a:r>
              <a:rPr sz="2310" spc="-22" dirty="0">
                <a:latin typeface="Arial"/>
                <a:cs typeface="Arial"/>
              </a:rPr>
              <a:t> </a:t>
            </a:r>
            <a:r>
              <a:rPr sz="2310" spc="-6" dirty="0">
                <a:latin typeface="Arial"/>
                <a:cs typeface="Arial"/>
              </a:rPr>
              <a:t>for</a:t>
            </a:r>
            <a:r>
              <a:rPr sz="2310" spc="-11" dirty="0">
                <a:latin typeface="Arial"/>
                <a:cs typeface="Arial"/>
              </a:rPr>
              <a:t> </a:t>
            </a:r>
            <a:r>
              <a:rPr sz="2310" spc="-6" dirty="0">
                <a:latin typeface="Arial"/>
                <a:cs typeface="Arial"/>
              </a:rPr>
              <a:t>medical</a:t>
            </a:r>
            <a:r>
              <a:rPr sz="2310" spc="-11" dirty="0">
                <a:latin typeface="Arial"/>
                <a:cs typeface="Arial"/>
              </a:rPr>
              <a:t> diagnosis</a:t>
            </a:r>
            <a:endParaRPr sz="2310">
              <a:latin typeface="Arial"/>
              <a:cs typeface="Arial"/>
            </a:endParaRPr>
          </a:p>
          <a:p>
            <a:pPr marL="854266" indent="-208153">
              <a:spcBef>
                <a:spcPts val="484"/>
              </a:spcBef>
              <a:buClr>
                <a:srgbClr val="002147"/>
              </a:buClr>
              <a:buSzPct val="80555"/>
              <a:buChar char="■"/>
              <a:tabLst>
                <a:tab pos="854266" algn="l"/>
              </a:tabLst>
            </a:pPr>
            <a:r>
              <a:rPr sz="1980" dirty="0">
                <a:latin typeface="Arial"/>
                <a:cs typeface="Arial"/>
              </a:rPr>
              <a:t>Focused</a:t>
            </a:r>
            <a:r>
              <a:rPr sz="1980" spc="-28" dirty="0">
                <a:latin typeface="Arial"/>
                <a:cs typeface="Arial"/>
              </a:rPr>
              <a:t> </a:t>
            </a:r>
            <a:r>
              <a:rPr sz="1980" spc="-6" dirty="0">
                <a:latin typeface="Arial"/>
                <a:cs typeface="Arial"/>
              </a:rPr>
              <a:t>on</a:t>
            </a:r>
            <a:r>
              <a:rPr sz="1980" spc="-28" dirty="0">
                <a:latin typeface="Arial"/>
                <a:cs typeface="Arial"/>
              </a:rPr>
              <a:t> </a:t>
            </a:r>
            <a:r>
              <a:rPr sz="1980" spc="-6" dirty="0">
                <a:latin typeface="Arial"/>
                <a:cs typeface="Arial"/>
              </a:rPr>
              <a:t>blood</a:t>
            </a:r>
            <a:r>
              <a:rPr sz="1980" spc="-28" dirty="0">
                <a:latin typeface="Arial"/>
                <a:cs typeface="Arial"/>
              </a:rPr>
              <a:t> </a:t>
            </a:r>
            <a:r>
              <a:rPr sz="1980" spc="-6" dirty="0">
                <a:latin typeface="Arial"/>
                <a:cs typeface="Arial"/>
              </a:rPr>
              <a:t>infections</a:t>
            </a:r>
            <a:endParaRPr sz="1980">
              <a:latin typeface="Arial"/>
              <a:cs typeface="Arial"/>
            </a:endParaRPr>
          </a:p>
          <a:p>
            <a:pPr marL="1063116" marR="5588" indent="-417703">
              <a:lnSpc>
                <a:spcPct val="120000"/>
              </a:lnSpc>
              <a:buClr>
                <a:srgbClr val="002147"/>
              </a:buClr>
              <a:buSzPct val="80555"/>
              <a:buChar char="■"/>
              <a:tabLst>
                <a:tab pos="854266" algn="l"/>
              </a:tabLst>
            </a:pPr>
            <a:r>
              <a:rPr sz="1980" dirty="0">
                <a:latin typeface="Arial"/>
                <a:cs typeface="Arial"/>
              </a:rPr>
              <a:t>Was </a:t>
            </a:r>
            <a:r>
              <a:rPr sz="1980" spc="-6" dirty="0">
                <a:latin typeface="Arial"/>
                <a:cs typeface="Arial"/>
              </a:rPr>
              <a:t>able </a:t>
            </a:r>
            <a:r>
              <a:rPr sz="1980" dirty="0">
                <a:latin typeface="Arial"/>
                <a:cs typeface="Arial"/>
              </a:rPr>
              <a:t>to </a:t>
            </a:r>
            <a:r>
              <a:rPr sz="1980" spc="-6" dirty="0">
                <a:latin typeface="Arial"/>
                <a:cs typeface="Arial"/>
              </a:rPr>
              <a:t>perform as well as </a:t>
            </a:r>
            <a:r>
              <a:rPr sz="1980" dirty="0">
                <a:latin typeface="Arial"/>
                <a:cs typeface="Arial"/>
              </a:rPr>
              <a:t>some medical </a:t>
            </a:r>
            <a:r>
              <a:rPr sz="1980" spc="-6" dirty="0">
                <a:latin typeface="Arial"/>
                <a:cs typeface="Arial"/>
              </a:rPr>
              <a:t>experts </a:t>
            </a:r>
            <a:r>
              <a:rPr sz="1980" spc="-539" dirty="0">
                <a:latin typeface="Arial"/>
                <a:cs typeface="Arial"/>
              </a:rPr>
              <a:t> </a:t>
            </a:r>
            <a:r>
              <a:rPr sz="1980" dirty="0">
                <a:latin typeface="Arial"/>
                <a:cs typeface="Arial"/>
              </a:rPr>
              <a:t>And</a:t>
            </a:r>
            <a:r>
              <a:rPr sz="1980" spc="-6" dirty="0">
                <a:latin typeface="Arial"/>
                <a:cs typeface="Arial"/>
              </a:rPr>
              <a:t> </a:t>
            </a:r>
            <a:r>
              <a:rPr sz="1980" dirty="0">
                <a:latin typeface="Arial"/>
                <a:cs typeface="Arial"/>
              </a:rPr>
              <a:t>far</a:t>
            </a:r>
            <a:r>
              <a:rPr sz="1980" spc="-6" dirty="0">
                <a:latin typeface="Arial"/>
                <a:cs typeface="Arial"/>
              </a:rPr>
              <a:t> better </a:t>
            </a:r>
            <a:r>
              <a:rPr sz="1980" dirty="0">
                <a:latin typeface="Arial"/>
                <a:cs typeface="Arial"/>
              </a:rPr>
              <a:t>than</a:t>
            </a:r>
            <a:r>
              <a:rPr sz="1980" spc="-6" dirty="0">
                <a:latin typeface="Arial"/>
                <a:cs typeface="Arial"/>
              </a:rPr>
              <a:t> junior doctors!</a:t>
            </a:r>
            <a:endParaRPr sz="1980">
              <a:latin typeface="Arial"/>
              <a:cs typeface="Arial"/>
            </a:endParaRPr>
          </a:p>
        </p:txBody>
      </p:sp>
      <p:pic>
        <p:nvPicPr>
          <p:cNvPr id="4" name="object 4"/>
          <p:cNvPicPr/>
          <p:nvPr/>
        </p:nvPicPr>
        <p:blipFill>
          <a:blip r:embed="rId2" cstate="print"/>
          <a:stretch>
            <a:fillRect/>
          </a:stretch>
        </p:blipFill>
        <p:spPr>
          <a:xfrm>
            <a:off x="3006176" y="4319270"/>
            <a:ext cx="2879559" cy="2452963"/>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40410" y="653541"/>
            <a:ext cx="5388928"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latin typeface="Arial"/>
                <a:cs typeface="Arial"/>
              </a:rPr>
              <a:t>Some</a:t>
            </a:r>
            <a:r>
              <a:rPr sz="3520" spc="-22" dirty="0">
                <a:solidFill>
                  <a:srgbClr val="002147"/>
                </a:solidFill>
                <a:latin typeface="Arial"/>
                <a:cs typeface="Arial"/>
              </a:rPr>
              <a:t> </a:t>
            </a:r>
            <a:r>
              <a:rPr sz="3520" spc="-6" dirty="0">
                <a:solidFill>
                  <a:srgbClr val="002147"/>
                </a:solidFill>
                <a:latin typeface="Arial"/>
                <a:cs typeface="Arial"/>
              </a:rPr>
              <a:t>Key</a:t>
            </a:r>
            <a:r>
              <a:rPr sz="3520" spc="-17" dirty="0">
                <a:solidFill>
                  <a:srgbClr val="002147"/>
                </a:solidFill>
                <a:latin typeface="Arial"/>
                <a:cs typeface="Arial"/>
              </a:rPr>
              <a:t> </a:t>
            </a:r>
            <a:r>
              <a:rPr sz="3520" spc="-6" dirty="0">
                <a:solidFill>
                  <a:srgbClr val="002147"/>
                </a:solidFill>
                <a:latin typeface="Arial"/>
                <a:cs typeface="Arial"/>
              </a:rPr>
              <a:t>Milestones</a:t>
            </a:r>
            <a:r>
              <a:rPr sz="3520" spc="-17" dirty="0">
                <a:solidFill>
                  <a:srgbClr val="002147"/>
                </a:solidFill>
                <a:latin typeface="Arial"/>
                <a:cs typeface="Arial"/>
              </a:rPr>
              <a:t> </a:t>
            </a:r>
            <a:r>
              <a:rPr sz="3520" spc="-11" dirty="0">
                <a:solidFill>
                  <a:srgbClr val="002147"/>
                </a:solidFill>
                <a:latin typeface="Arial"/>
                <a:cs typeface="Arial"/>
              </a:rPr>
              <a:t>of</a:t>
            </a:r>
            <a:r>
              <a:rPr sz="3520" spc="-17" dirty="0">
                <a:solidFill>
                  <a:srgbClr val="002147"/>
                </a:solidFill>
                <a:latin typeface="Arial"/>
                <a:cs typeface="Arial"/>
              </a:rPr>
              <a:t> </a:t>
            </a:r>
            <a:r>
              <a:rPr sz="3520" spc="-6" dirty="0">
                <a:solidFill>
                  <a:srgbClr val="002147"/>
                </a:solidFill>
                <a:latin typeface="Arial"/>
                <a:cs typeface="Arial"/>
              </a:rPr>
              <a:t>AI</a:t>
            </a:r>
            <a:endParaRPr sz="3520">
              <a:latin typeface="Arial"/>
              <a:cs typeface="Arial"/>
            </a:endParaRPr>
          </a:p>
        </p:txBody>
      </p:sp>
      <p:sp>
        <p:nvSpPr>
          <p:cNvPr id="3" name="object 3"/>
          <p:cNvSpPr txBox="1"/>
          <p:nvPr/>
        </p:nvSpPr>
        <p:spPr>
          <a:xfrm>
            <a:off x="418820" y="1708961"/>
            <a:ext cx="6461125" cy="370999"/>
          </a:xfrm>
          <a:prstGeom prst="rect">
            <a:avLst/>
          </a:prstGeom>
        </p:spPr>
        <p:txBody>
          <a:bodyPr vert="horz" wrap="square" lIns="0" tIns="15367" rIns="0" bIns="0" rtlCol="0">
            <a:spAutoFit/>
          </a:bodyPr>
          <a:lstStyle/>
          <a:p>
            <a:pPr marL="13970">
              <a:spcBef>
                <a:spcPts val="121"/>
              </a:spcBef>
            </a:pPr>
            <a:r>
              <a:rPr sz="2310" dirty="0">
                <a:latin typeface="Arial"/>
                <a:cs typeface="Arial"/>
              </a:rPr>
              <a:t>Larry</a:t>
            </a:r>
            <a:r>
              <a:rPr sz="2310" spc="-11" dirty="0">
                <a:latin typeface="Arial"/>
                <a:cs typeface="Arial"/>
              </a:rPr>
              <a:t> </a:t>
            </a:r>
            <a:r>
              <a:rPr sz="2310" spc="6" dirty="0">
                <a:latin typeface="Arial"/>
                <a:cs typeface="Arial"/>
              </a:rPr>
              <a:t>Page</a:t>
            </a:r>
            <a:r>
              <a:rPr sz="2310" spc="-6" dirty="0">
                <a:latin typeface="Arial"/>
                <a:cs typeface="Arial"/>
              </a:rPr>
              <a:t> </a:t>
            </a:r>
            <a:r>
              <a:rPr sz="2310" dirty="0">
                <a:latin typeface="Arial"/>
                <a:cs typeface="Arial"/>
              </a:rPr>
              <a:t>and</a:t>
            </a:r>
            <a:r>
              <a:rPr sz="2310" spc="-6" dirty="0">
                <a:latin typeface="Arial"/>
                <a:cs typeface="Arial"/>
              </a:rPr>
              <a:t> </a:t>
            </a:r>
            <a:r>
              <a:rPr sz="2310" spc="6" dirty="0">
                <a:latin typeface="Arial"/>
                <a:cs typeface="Arial"/>
              </a:rPr>
              <a:t>Sergey</a:t>
            </a:r>
            <a:r>
              <a:rPr sz="2310" spc="-11" dirty="0">
                <a:latin typeface="Arial"/>
                <a:cs typeface="Arial"/>
              </a:rPr>
              <a:t> </a:t>
            </a:r>
            <a:r>
              <a:rPr sz="2310" spc="6" dirty="0">
                <a:latin typeface="Arial"/>
                <a:cs typeface="Arial"/>
              </a:rPr>
              <a:t>Brin</a:t>
            </a:r>
            <a:r>
              <a:rPr sz="2310" spc="-6" dirty="0">
                <a:latin typeface="Arial"/>
                <a:cs typeface="Arial"/>
              </a:rPr>
              <a:t> </a:t>
            </a:r>
            <a:r>
              <a:rPr sz="2310" spc="6" dirty="0">
                <a:latin typeface="Arial"/>
                <a:cs typeface="Arial"/>
              </a:rPr>
              <a:t>found</a:t>
            </a:r>
            <a:r>
              <a:rPr sz="2310" dirty="0">
                <a:latin typeface="Arial"/>
                <a:cs typeface="Arial"/>
              </a:rPr>
              <a:t> </a:t>
            </a:r>
            <a:r>
              <a:rPr sz="2310" spc="6" dirty="0">
                <a:latin typeface="Arial"/>
                <a:cs typeface="Arial"/>
              </a:rPr>
              <a:t>Google</a:t>
            </a:r>
            <a:r>
              <a:rPr sz="2310" spc="-11" dirty="0">
                <a:latin typeface="Arial"/>
                <a:cs typeface="Arial"/>
              </a:rPr>
              <a:t> </a:t>
            </a:r>
            <a:r>
              <a:rPr sz="2310" spc="6" dirty="0">
                <a:latin typeface="Arial"/>
                <a:cs typeface="Arial"/>
              </a:rPr>
              <a:t>(1998)</a:t>
            </a:r>
            <a:endParaRPr sz="2310" dirty="0">
              <a:latin typeface="Arial"/>
              <a:cs typeface="Arial"/>
            </a:endParaRPr>
          </a:p>
        </p:txBody>
      </p:sp>
      <p:pic>
        <p:nvPicPr>
          <p:cNvPr id="4" name="object 4"/>
          <p:cNvPicPr/>
          <p:nvPr/>
        </p:nvPicPr>
        <p:blipFill>
          <a:blip r:embed="rId2" cstate="print"/>
          <a:stretch>
            <a:fillRect/>
          </a:stretch>
        </p:blipFill>
        <p:spPr>
          <a:xfrm>
            <a:off x="2674729" y="2959116"/>
            <a:ext cx="5087084" cy="3721036"/>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74891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Some</a:t>
            </a:r>
            <a:r>
              <a:rPr sz="3520" spc="-22" dirty="0">
                <a:solidFill>
                  <a:srgbClr val="002147"/>
                </a:solidFill>
              </a:rPr>
              <a:t> </a:t>
            </a:r>
            <a:r>
              <a:rPr sz="3520" spc="-6" dirty="0">
                <a:solidFill>
                  <a:srgbClr val="002147"/>
                </a:solidFill>
              </a:rPr>
              <a:t>Key</a:t>
            </a:r>
            <a:r>
              <a:rPr sz="3520" spc="-17" dirty="0">
                <a:solidFill>
                  <a:srgbClr val="002147"/>
                </a:solidFill>
              </a:rPr>
              <a:t> </a:t>
            </a:r>
            <a:r>
              <a:rPr sz="3520" spc="-6" dirty="0">
                <a:solidFill>
                  <a:srgbClr val="002147"/>
                </a:solidFill>
              </a:rPr>
              <a:t>Milestones</a:t>
            </a:r>
            <a:r>
              <a:rPr sz="3520" spc="-17" dirty="0">
                <a:solidFill>
                  <a:srgbClr val="002147"/>
                </a:solidFill>
              </a:rPr>
              <a:t> </a:t>
            </a:r>
            <a:r>
              <a:rPr sz="3520" spc="-11" dirty="0">
                <a:solidFill>
                  <a:srgbClr val="002147"/>
                </a:solidFill>
              </a:rPr>
              <a:t>of</a:t>
            </a:r>
            <a:r>
              <a:rPr sz="3520" spc="-17" dirty="0">
                <a:solidFill>
                  <a:srgbClr val="002147"/>
                </a:solidFill>
              </a:rPr>
              <a:t> </a:t>
            </a:r>
            <a:r>
              <a:rPr sz="3520" spc="-6" dirty="0">
                <a:solidFill>
                  <a:srgbClr val="002147"/>
                </a:solidFill>
              </a:rPr>
              <a:t>AI</a:t>
            </a:r>
            <a:endParaRPr sz="3520" dirty="0"/>
          </a:p>
        </p:txBody>
      </p:sp>
      <p:sp>
        <p:nvSpPr>
          <p:cNvPr id="3" name="object 3"/>
          <p:cNvSpPr txBox="1"/>
          <p:nvPr/>
        </p:nvSpPr>
        <p:spPr>
          <a:xfrm>
            <a:off x="385921" y="1736495"/>
            <a:ext cx="5118608" cy="1142492"/>
          </a:xfrm>
          <a:prstGeom prst="rect">
            <a:avLst/>
          </a:prstGeom>
        </p:spPr>
        <p:txBody>
          <a:bodyPr vert="horz" wrap="square" lIns="0" tIns="15367" rIns="0" bIns="0" rtlCol="0">
            <a:spAutoFit/>
          </a:bodyPr>
          <a:lstStyle/>
          <a:p>
            <a:pPr marL="13970">
              <a:spcBef>
                <a:spcPts val="121"/>
              </a:spcBef>
            </a:pPr>
            <a:r>
              <a:rPr sz="2310" spc="-6" dirty="0">
                <a:latin typeface="Arial"/>
                <a:cs typeface="Arial"/>
              </a:rPr>
              <a:t>Siri</a:t>
            </a:r>
            <a:r>
              <a:rPr sz="2310" spc="-38" dirty="0">
                <a:latin typeface="Arial"/>
                <a:cs typeface="Arial"/>
              </a:rPr>
              <a:t> </a:t>
            </a:r>
            <a:r>
              <a:rPr sz="2310" spc="-11" dirty="0">
                <a:latin typeface="Arial"/>
                <a:cs typeface="Arial"/>
              </a:rPr>
              <a:t>(201</a:t>
            </a:r>
            <a:r>
              <a:rPr lang="en-GB" sz="2310" spc="-11" dirty="0">
                <a:latin typeface="Arial"/>
                <a:cs typeface="Arial"/>
              </a:rPr>
              <a:t>1</a:t>
            </a:r>
            <a:r>
              <a:rPr sz="2310" spc="-11" dirty="0">
                <a:latin typeface="Arial"/>
                <a:cs typeface="Arial"/>
              </a:rPr>
              <a:t>)</a:t>
            </a:r>
            <a:r>
              <a:rPr lang="en-GB" sz="2310" spc="-11" dirty="0">
                <a:latin typeface="Arial"/>
                <a:cs typeface="Arial"/>
              </a:rPr>
              <a:t>: </a:t>
            </a:r>
            <a:r>
              <a:rPr lang="en-GB" sz="2400" b="0" i="0" dirty="0">
                <a:solidFill>
                  <a:srgbClr val="202124"/>
                </a:solidFill>
                <a:effectLst/>
                <a:latin typeface="arial" panose="020B0604020202020204" pitchFamily="34" charset="0"/>
              </a:rPr>
              <a:t> iPhone 4S</a:t>
            </a:r>
            <a:endParaRPr sz="2310" dirty="0">
              <a:latin typeface="Arial"/>
              <a:cs typeface="Arial"/>
            </a:endParaRPr>
          </a:p>
          <a:p>
            <a:pPr>
              <a:spcBef>
                <a:spcPts val="50"/>
              </a:spcBef>
            </a:pPr>
            <a:endParaRPr sz="2860" dirty="0">
              <a:latin typeface="Arial"/>
              <a:cs typeface="Arial"/>
            </a:endParaRPr>
          </a:p>
          <a:p>
            <a:pPr marL="646113"/>
            <a:r>
              <a:rPr sz="1980" dirty="0">
                <a:latin typeface="Arial"/>
                <a:cs typeface="Arial"/>
              </a:rPr>
              <a:t>Personal</a:t>
            </a:r>
            <a:r>
              <a:rPr sz="1980" spc="-22" dirty="0">
                <a:latin typeface="Arial"/>
                <a:cs typeface="Arial"/>
              </a:rPr>
              <a:t> </a:t>
            </a:r>
            <a:r>
              <a:rPr sz="1980" spc="-6" dirty="0">
                <a:latin typeface="Arial"/>
                <a:cs typeface="Arial"/>
              </a:rPr>
              <a:t>assistant</a:t>
            </a:r>
            <a:r>
              <a:rPr sz="1980" spc="-22" dirty="0">
                <a:latin typeface="Arial"/>
                <a:cs typeface="Arial"/>
              </a:rPr>
              <a:t> </a:t>
            </a:r>
            <a:r>
              <a:rPr sz="1980" spc="-6" dirty="0">
                <a:latin typeface="Arial"/>
                <a:cs typeface="Arial"/>
              </a:rPr>
              <a:t>in</a:t>
            </a:r>
            <a:r>
              <a:rPr sz="1980" spc="-28" dirty="0">
                <a:latin typeface="Arial"/>
                <a:cs typeface="Arial"/>
              </a:rPr>
              <a:t> </a:t>
            </a:r>
            <a:r>
              <a:rPr sz="1980" dirty="0">
                <a:latin typeface="Arial"/>
                <a:cs typeface="Arial"/>
              </a:rPr>
              <a:t>your</a:t>
            </a:r>
            <a:r>
              <a:rPr sz="1980" spc="-17" dirty="0">
                <a:latin typeface="Arial"/>
                <a:cs typeface="Arial"/>
              </a:rPr>
              <a:t> </a:t>
            </a:r>
            <a:r>
              <a:rPr sz="1980" dirty="0">
                <a:latin typeface="Arial"/>
                <a:cs typeface="Arial"/>
              </a:rPr>
              <a:t>mobile</a:t>
            </a:r>
            <a:r>
              <a:rPr sz="1980" spc="-17" dirty="0">
                <a:latin typeface="Arial"/>
                <a:cs typeface="Arial"/>
              </a:rPr>
              <a:t> </a:t>
            </a:r>
            <a:r>
              <a:rPr sz="1980" spc="-6" dirty="0">
                <a:latin typeface="Arial"/>
                <a:cs typeface="Arial"/>
              </a:rPr>
              <a:t>phone</a:t>
            </a:r>
            <a:endParaRPr sz="1980" dirty="0">
              <a:latin typeface="Arial"/>
              <a:cs typeface="Arial"/>
            </a:endParaRPr>
          </a:p>
        </p:txBody>
      </p:sp>
      <p:pic>
        <p:nvPicPr>
          <p:cNvPr id="4" name="object 4"/>
          <p:cNvPicPr/>
          <p:nvPr/>
        </p:nvPicPr>
        <p:blipFill>
          <a:blip r:embed="rId2" cstate="print"/>
          <a:stretch>
            <a:fillRect/>
          </a:stretch>
        </p:blipFill>
        <p:spPr>
          <a:xfrm>
            <a:off x="2700574" y="3284624"/>
            <a:ext cx="4021496" cy="267612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2503677" y="2470821"/>
            <a:ext cx="3782060" cy="403225"/>
          </a:xfrm>
          <a:prstGeom prst="rect">
            <a:avLst/>
          </a:prstGeom>
        </p:spPr>
        <p:txBody>
          <a:bodyPr vert="horz" wrap="square" lIns="0" tIns="15875" rIns="0" bIns="0" rtlCol="0">
            <a:spAutoFit/>
          </a:bodyPr>
          <a:lstStyle/>
          <a:p>
            <a:pPr marL="12700">
              <a:lnSpc>
                <a:spcPct val="100000"/>
              </a:lnSpc>
              <a:spcBef>
                <a:spcPts val="125"/>
              </a:spcBef>
            </a:pPr>
            <a:r>
              <a:rPr sz="2450" spc="240" dirty="0">
                <a:latin typeface="Century"/>
                <a:cs typeface="Century"/>
              </a:rPr>
              <a:t>Artificial </a:t>
            </a:r>
            <a:r>
              <a:rPr sz="2450" spc="220" dirty="0">
                <a:latin typeface="Century"/>
                <a:cs typeface="Century"/>
              </a:rPr>
              <a:t>Intelligence</a:t>
            </a:r>
            <a:endParaRPr sz="2450" dirty="0">
              <a:latin typeface="Century"/>
              <a:cs typeface="Century"/>
            </a:endParaRPr>
          </a:p>
        </p:txBody>
      </p:sp>
      <p:sp>
        <p:nvSpPr>
          <p:cNvPr id="3" name="object 3"/>
          <p:cNvSpPr txBox="1"/>
          <p:nvPr/>
        </p:nvSpPr>
        <p:spPr>
          <a:xfrm>
            <a:off x="3693921" y="3925282"/>
            <a:ext cx="1402715" cy="340360"/>
          </a:xfrm>
          <a:prstGeom prst="rect">
            <a:avLst/>
          </a:prstGeom>
        </p:spPr>
        <p:txBody>
          <a:bodyPr vert="horz" wrap="square" lIns="0" tIns="14604" rIns="0" bIns="0" rtlCol="0">
            <a:spAutoFit/>
          </a:bodyPr>
          <a:lstStyle/>
          <a:p>
            <a:pPr marL="12700">
              <a:lnSpc>
                <a:spcPct val="100000"/>
              </a:lnSpc>
              <a:spcBef>
                <a:spcPts val="114"/>
              </a:spcBef>
            </a:pPr>
            <a:r>
              <a:rPr lang="en-GB" sz="2050" spc="155" dirty="0">
                <a:latin typeface="Century"/>
                <a:cs typeface="Century"/>
              </a:rPr>
              <a:t>Chapter</a:t>
            </a:r>
            <a:r>
              <a:rPr lang="en-GB" sz="2050" spc="165" dirty="0">
                <a:latin typeface="Century"/>
                <a:cs typeface="Century"/>
              </a:rPr>
              <a:t> </a:t>
            </a:r>
            <a:r>
              <a:rPr lang="en-GB" sz="2050" dirty="0">
                <a:latin typeface="Century"/>
                <a:cs typeface="Century"/>
              </a:rPr>
              <a:t>1</a:t>
            </a:r>
          </a:p>
        </p:txBody>
      </p:sp>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885"/>
              </a:lnSpc>
            </a:pPr>
            <a:r>
              <a:rPr spc="15" dirty="0"/>
              <a:t>Chapter</a:t>
            </a:r>
            <a:r>
              <a:rPr spc="20" dirty="0"/>
              <a:t> 1</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885"/>
              </a:lnSpc>
            </a:pPr>
            <a:fld id="{81D60167-4931-47E6-BA6A-407CBD079E47}" type="slidenum">
              <a:rPr spc="20" dirty="0"/>
              <a:t>2</a:t>
            </a:fld>
            <a:endParaRPr spc="2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80225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Some</a:t>
            </a:r>
            <a:r>
              <a:rPr sz="3520" spc="-22" dirty="0">
                <a:solidFill>
                  <a:srgbClr val="002147"/>
                </a:solidFill>
              </a:rPr>
              <a:t> </a:t>
            </a:r>
            <a:r>
              <a:rPr sz="3520" spc="-11" dirty="0">
                <a:solidFill>
                  <a:srgbClr val="002147"/>
                </a:solidFill>
              </a:rPr>
              <a:t>key </a:t>
            </a:r>
            <a:r>
              <a:rPr sz="3520" spc="-6" dirty="0">
                <a:solidFill>
                  <a:srgbClr val="002147"/>
                </a:solidFill>
              </a:rPr>
              <a:t>milestones</a:t>
            </a:r>
            <a:r>
              <a:rPr sz="3520" spc="-11" dirty="0">
                <a:solidFill>
                  <a:srgbClr val="002147"/>
                </a:solidFill>
              </a:rPr>
              <a:t> of</a:t>
            </a:r>
            <a:r>
              <a:rPr sz="3520" spc="-17" dirty="0">
                <a:solidFill>
                  <a:srgbClr val="002147"/>
                </a:solidFill>
              </a:rPr>
              <a:t> </a:t>
            </a:r>
            <a:r>
              <a:rPr sz="3520" spc="-6" dirty="0">
                <a:solidFill>
                  <a:srgbClr val="002147"/>
                </a:solidFill>
              </a:rPr>
              <a:t>AI</a:t>
            </a:r>
            <a:endParaRPr sz="3520" dirty="0"/>
          </a:p>
        </p:txBody>
      </p:sp>
      <p:sp>
        <p:nvSpPr>
          <p:cNvPr id="3" name="object 3"/>
          <p:cNvSpPr txBox="1"/>
          <p:nvPr/>
        </p:nvSpPr>
        <p:spPr>
          <a:xfrm>
            <a:off x="385921" y="1664112"/>
            <a:ext cx="7888161" cy="1181990"/>
          </a:xfrm>
          <a:prstGeom prst="rect">
            <a:avLst/>
          </a:prstGeom>
        </p:spPr>
        <p:txBody>
          <a:bodyPr vert="horz" wrap="square" lIns="0" tIns="88011" rIns="0" bIns="0" rtlCol="0">
            <a:spAutoFit/>
          </a:bodyPr>
          <a:lstStyle/>
          <a:p>
            <a:pPr marL="13970">
              <a:spcBef>
                <a:spcPts val="693"/>
              </a:spcBef>
            </a:pPr>
            <a:r>
              <a:rPr sz="2310" spc="-6" dirty="0">
                <a:latin typeface="Arial"/>
                <a:cs typeface="Arial"/>
              </a:rPr>
              <a:t>Intelligent</a:t>
            </a:r>
            <a:r>
              <a:rPr sz="2310" dirty="0">
                <a:latin typeface="Arial"/>
                <a:cs typeface="Arial"/>
              </a:rPr>
              <a:t> </a:t>
            </a:r>
            <a:r>
              <a:rPr sz="2310" spc="-6" dirty="0">
                <a:latin typeface="Arial"/>
                <a:cs typeface="Arial"/>
              </a:rPr>
              <a:t>search</a:t>
            </a:r>
            <a:r>
              <a:rPr sz="2310" spc="-11" dirty="0">
                <a:latin typeface="Arial"/>
                <a:cs typeface="Arial"/>
              </a:rPr>
              <a:t> </a:t>
            </a:r>
            <a:r>
              <a:rPr sz="2310" spc="-6" dirty="0">
                <a:latin typeface="Arial"/>
                <a:cs typeface="Arial"/>
              </a:rPr>
              <a:t>and</a:t>
            </a:r>
            <a:r>
              <a:rPr sz="2310" spc="-11" dirty="0">
                <a:latin typeface="Arial"/>
                <a:cs typeface="Arial"/>
              </a:rPr>
              <a:t> intelligent</a:t>
            </a:r>
            <a:r>
              <a:rPr sz="2310" spc="6" dirty="0">
                <a:latin typeface="Arial"/>
                <a:cs typeface="Arial"/>
              </a:rPr>
              <a:t> </a:t>
            </a:r>
            <a:r>
              <a:rPr sz="2310" spc="-6" dirty="0">
                <a:latin typeface="Arial"/>
                <a:cs typeface="Arial"/>
              </a:rPr>
              <a:t>information</a:t>
            </a:r>
            <a:r>
              <a:rPr sz="2310" spc="-11" dirty="0">
                <a:latin typeface="Arial"/>
                <a:cs typeface="Arial"/>
              </a:rPr>
              <a:t> </a:t>
            </a:r>
            <a:r>
              <a:rPr sz="2310" spc="-6" dirty="0">
                <a:latin typeface="Arial"/>
                <a:cs typeface="Arial"/>
              </a:rPr>
              <a:t>systems (2010s)</a:t>
            </a:r>
            <a:endParaRPr sz="2310" dirty="0">
              <a:latin typeface="Arial"/>
              <a:cs typeface="Arial"/>
            </a:endParaRPr>
          </a:p>
          <a:p>
            <a:pPr marL="854266" indent="-208153">
              <a:spcBef>
                <a:spcPts val="489"/>
              </a:spcBef>
              <a:buClr>
                <a:srgbClr val="002147"/>
              </a:buClr>
              <a:buSzPct val="80555"/>
              <a:buChar char="■"/>
              <a:tabLst>
                <a:tab pos="854266" algn="l"/>
              </a:tabLst>
            </a:pPr>
            <a:r>
              <a:rPr sz="1980" spc="-6" dirty="0">
                <a:latin typeface="Arial"/>
                <a:cs typeface="Arial"/>
              </a:rPr>
              <a:t>Understanding</a:t>
            </a:r>
            <a:r>
              <a:rPr sz="1980" spc="-28" dirty="0">
                <a:latin typeface="Arial"/>
                <a:cs typeface="Arial"/>
              </a:rPr>
              <a:t> </a:t>
            </a:r>
            <a:r>
              <a:rPr sz="1980" spc="-6" dirty="0">
                <a:latin typeface="Arial"/>
                <a:cs typeface="Arial"/>
              </a:rPr>
              <a:t>large</a:t>
            </a:r>
            <a:r>
              <a:rPr sz="1980" spc="-22" dirty="0">
                <a:latin typeface="Arial"/>
                <a:cs typeface="Arial"/>
              </a:rPr>
              <a:t> </a:t>
            </a:r>
            <a:r>
              <a:rPr sz="1980" spc="-6" dirty="0">
                <a:latin typeface="Arial"/>
                <a:cs typeface="Arial"/>
              </a:rPr>
              <a:t>amounts</a:t>
            </a:r>
            <a:r>
              <a:rPr sz="1980" spc="-22" dirty="0">
                <a:latin typeface="Arial"/>
                <a:cs typeface="Arial"/>
              </a:rPr>
              <a:t> </a:t>
            </a:r>
            <a:r>
              <a:rPr sz="1980" spc="-6" dirty="0">
                <a:latin typeface="Arial"/>
                <a:cs typeface="Arial"/>
              </a:rPr>
              <a:t>of</a:t>
            </a:r>
            <a:r>
              <a:rPr sz="1980" spc="-22" dirty="0">
                <a:latin typeface="Arial"/>
                <a:cs typeface="Arial"/>
              </a:rPr>
              <a:t> </a:t>
            </a:r>
            <a:r>
              <a:rPr sz="1980" spc="-6" dirty="0">
                <a:latin typeface="Arial"/>
                <a:cs typeface="Arial"/>
              </a:rPr>
              <a:t>data</a:t>
            </a:r>
            <a:endParaRPr sz="1980" dirty="0">
              <a:latin typeface="Arial"/>
              <a:cs typeface="Arial"/>
            </a:endParaRPr>
          </a:p>
          <a:p>
            <a:pPr marL="854266" indent="-208153">
              <a:spcBef>
                <a:spcPts val="473"/>
              </a:spcBef>
              <a:buClr>
                <a:srgbClr val="002147"/>
              </a:buClr>
              <a:buSzPct val="80555"/>
              <a:buChar char="■"/>
              <a:tabLst>
                <a:tab pos="854266" algn="l"/>
              </a:tabLst>
            </a:pPr>
            <a:r>
              <a:rPr sz="1980" spc="-6" dirty="0">
                <a:latin typeface="Arial"/>
                <a:cs typeface="Arial"/>
              </a:rPr>
              <a:t>What</a:t>
            </a:r>
            <a:r>
              <a:rPr sz="1980" spc="-33" dirty="0">
                <a:latin typeface="Arial"/>
                <a:cs typeface="Arial"/>
              </a:rPr>
              <a:t> </a:t>
            </a:r>
            <a:r>
              <a:rPr sz="1980" dirty="0">
                <a:latin typeface="Arial"/>
                <a:cs typeface="Arial"/>
              </a:rPr>
              <a:t>I</a:t>
            </a:r>
            <a:r>
              <a:rPr sz="1980" spc="-33" dirty="0">
                <a:latin typeface="Arial"/>
                <a:cs typeface="Arial"/>
              </a:rPr>
              <a:t> </a:t>
            </a:r>
            <a:r>
              <a:rPr sz="1980" spc="-6" dirty="0">
                <a:latin typeface="Arial"/>
                <a:cs typeface="Arial"/>
              </a:rPr>
              <a:t>do…</a:t>
            </a:r>
            <a:endParaRPr sz="1980" dirty="0">
              <a:latin typeface="Arial"/>
              <a:cs typeface="Arial"/>
            </a:endParaRPr>
          </a:p>
        </p:txBody>
      </p:sp>
      <p:pic>
        <p:nvPicPr>
          <p:cNvPr id="4" name="object 4"/>
          <p:cNvPicPr/>
          <p:nvPr/>
        </p:nvPicPr>
        <p:blipFill>
          <a:blip r:embed="rId2" cstate="print"/>
          <a:stretch>
            <a:fillRect/>
          </a:stretch>
        </p:blipFill>
        <p:spPr>
          <a:xfrm>
            <a:off x="702733" y="3490793"/>
            <a:ext cx="7196668" cy="354020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70319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Some</a:t>
            </a:r>
            <a:r>
              <a:rPr sz="3520" spc="-22" dirty="0">
                <a:solidFill>
                  <a:srgbClr val="002147"/>
                </a:solidFill>
              </a:rPr>
              <a:t> </a:t>
            </a:r>
            <a:r>
              <a:rPr sz="3520" spc="-11" dirty="0">
                <a:solidFill>
                  <a:srgbClr val="002147"/>
                </a:solidFill>
              </a:rPr>
              <a:t>key </a:t>
            </a:r>
            <a:r>
              <a:rPr sz="3520" spc="-6" dirty="0">
                <a:solidFill>
                  <a:srgbClr val="002147"/>
                </a:solidFill>
              </a:rPr>
              <a:t>milestones</a:t>
            </a:r>
            <a:r>
              <a:rPr sz="3520" spc="-17" dirty="0">
                <a:solidFill>
                  <a:srgbClr val="002147"/>
                </a:solidFill>
              </a:rPr>
              <a:t> </a:t>
            </a:r>
            <a:r>
              <a:rPr sz="3520" spc="-6" dirty="0">
                <a:solidFill>
                  <a:srgbClr val="002147"/>
                </a:solidFill>
              </a:rPr>
              <a:t>in</a:t>
            </a:r>
            <a:r>
              <a:rPr sz="3520" spc="-17" dirty="0">
                <a:solidFill>
                  <a:srgbClr val="002147"/>
                </a:solidFill>
              </a:rPr>
              <a:t> </a:t>
            </a:r>
            <a:r>
              <a:rPr sz="3520" spc="-6" dirty="0">
                <a:solidFill>
                  <a:srgbClr val="002147"/>
                </a:solidFill>
              </a:rPr>
              <a:t>AI</a:t>
            </a:r>
            <a:endParaRPr sz="3520" dirty="0"/>
          </a:p>
        </p:txBody>
      </p:sp>
      <p:sp>
        <p:nvSpPr>
          <p:cNvPr id="3" name="object 3"/>
          <p:cNvSpPr txBox="1"/>
          <p:nvPr/>
        </p:nvSpPr>
        <p:spPr>
          <a:xfrm>
            <a:off x="385921" y="1664112"/>
            <a:ext cx="4700207" cy="813171"/>
          </a:xfrm>
          <a:prstGeom prst="rect">
            <a:avLst/>
          </a:prstGeom>
        </p:spPr>
        <p:txBody>
          <a:bodyPr vert="horz" wrap="square" lIns="0" tIns="88011" rIns="0" bIns="0" rtlCol="0">
            <a:spAutoFit/>
          </a:bodyPr>
          <a:lstStyle/>
          <a:p>
            <a:pPr marL="13970">
              <a:spcBef>
                <a:spcPts val="693"/>
              </a:spcBef>
            </a:pPr>
            <a:r>
              <a:rPr sz="2310" dirty="0">
                <a:latin typeface="Arial"/>
                <a:cs typeface="Arial"/>
              </a:rPr>
              <a:t>IBM</a:t>
            </a:r>
            <a:r>
              <a:rPr sz="2310" spc="-33" dirty="0">
                <a:latin typeface="Arial"/>
                <a:cs typeface="Arial"/>
              </a:rPr>
              <a:t> </a:t>
            </a:r>
            <a:r>
              <a:rPr sz="2310" spc="-6" dirty="0">
                <a:latin typeface="Arial"/>
                <a:cs typeface="Arial"/>
              </a:rPr>
              <a:t>Deep</a:t>
            </a:r>
            <a:r>
              <a:rPr sz="2310" spc="-33" dirty="0">
                <a:latin typeface="Arial"/>
                <a:cs typeface="Arial"/>
              </a:rPr>
              <a:t> </a:t>
            </a:r>
            <a:r>
              <a:rPr sz="2310" spc="-6" dirty="0">
                <a:latin typeface="Arial"/>
                <a:cs typeface="Arial"/>
              </a:rPr>
              <a:t>blue</a:t>
            </a:r>
            <a:r>
              <a:rPr sz="2310" spc="-33" dirty="0">
                <a:latin typeface="Arial"/>
                <a:cs typeface="Arial"/>
              </a:rPr>
              <a:t> </a:t>
            </a:r>
            <a:r>
              <a:rPr sz="2310" spc="-6" dirty="0">
                <a:latin typeface="Arial"/>
                <a:cs typeface="Arial"/>
              </a:rPr>
              <a:t>(1990s)</a:t>
            </a:r>
            <a:endParaRPr sz="2310">
              <a:latin typeface="Arial"/>
              <a:cs typeface="Arial"/>
            </a:endParaRPr>
          </a:p>
          <a:p>
            <a:pPr marL="771843">
              <a:spcBef>
                <a:spcPts val="489"/>
              </a:spcBef>
            </a:pPr>
            <a:r>
              <a:rPr sz="1980" b="1" spc="-83" dirty="0">
                <a:latin typeface="Arial"/>
                <a:cs typeface="Arial"/>
              </a:rPr>
              <a:t>Beating</a:t>
            </a:r>
            <a:r>
              <a:rPr sz="1980" b="1" spc="-11" dirty="0">
                <a:latin typeface="Arial"/>
                <a:cs typeface="Arial"/>
              </a:rPr>
              <a:t> </a:t>
            </a:r>
            <a:r>
              <a:rPr sz="1980" b="1" spc="-83" dirty="0">
                <a:latin typeface="Arial"/>
                <a:cs typeface="Arial"/>
              </a:rPr>
              <a:t>Kasparov</a:t>
            </a:r>
            <a:r>
              <a:rPr sz="1980" b="1" spc="-11" dirty="0">
                <a:latin typeface="Arial"/>
                <a:cs typeface="Arial"/>
              </a:rPr>
              <a:t> </a:t>
            </a:r>
            <a:r>
              <a:rPr sz="1980" b="1" spc="-61" dirty="0">
                <a:latin typeface="Arial"/>
                <a:cs typeface="Arial"/>
              </a:rPr>
              <a:t>at</a:t>
            </a:r>
            <a:r>
              <a:rPr sz="1980" b="1" spc="-11" dirty="0">
                <a:latin typeface="Arial"/>
                <a:cs typeface="Arial"/>
              </a:rPr>
              <a:t> </a:t>
            </a:r>
            <a:r>
              <a:rPr sz="1980" b="1" spc="-94" dirty="0">
                <a:latin typeface="Arial"/>
                <a:cs typeface="Arial"/>
              </a:rPr>
              <a:t>chess</a:t>
            </a:r>
            <a:r>
              <a:rPr sz="1980" b="1" spc="-11" dirty="0">
                <a:latin typeface="Arial"/>
                <a:cs typeface="Arial"/>
              </a:rPr>
              <a:t> </a:t>
            </a:r>
            <a:r>
              <a:rPr sz="1980" b="1" dirty="0">
                <a:latin typeface="Arial"/>
                <a:cs typeface="Arial"/>
              </a:rPr>
              <a:t>in</a:t>
            </a:r>
            <a:r>
              <a:rPr sz="1980" b="1" spc="-6" dirty="0">
                <a:latin typeface="Arial"/>
                <a:cs typeface="Arial"/>
              </a:rPr>
              <a:t> 1997</a:t>
            </a:r>
            <a:endParaRPr sz="1980">
              <a:latin typeface="Arial"/>
              <a:cs typeface="Arial"/>
            </a:endParaRPr>
          </a:p>
        </p:txBody>
      </p:sp>
      <p:pic>
        <p:nvPicPr>
          <p:cNvPr id="4" name="object 4"/>
          <p:cNvPicPr/>
          <p:nvPr/>
        </p:nvPicPr>
        <p:blipFill>
          <a:blip r:embed="rId2" cstate="print"/>
          <a:stretch>
            <a:fillRect/>
          </a:stretch>
        </p:blipFill>
        <p:spPr>
          <a:xfrm>
            <a:off x="2178447" y="3430428"/>
            <a:ext cx="4799554" cy="3148334"/>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68795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Some</a:t>
            </a:r>
            <a:r>
              <a:rPr sz="3520" spc="-22" dirty="0">
                <a:solidFill>
                  <a:srgbClr val="002147"/>
                </a:solidFill>
              </a:rPr>
              <a:t> </a:t>
            </a:r>
            <a:r>
              <a:rPr sz="3520" spc="-11" dirty="0">
                <a:solidFill>
                  <a:srgbClr val="002147"/>
                </a:solidFill>
              </a:rPr>
              <a:t>key </a:t>
            </a:r>
            <a:r>
              <a:rPr sz="3520" spc="-6" dirty="0">
                <a:solidFill>
                  <a:srgbClr val="002147"/>
                </a:solidFill>
              </a:rPr>
              <a:t>milestones</a:t>
            </a:r>
            <a:r>
              <a:rPr sz="3520" spc="-11" dirty="0">
                <a:solidFill>
                  <a:srgbClr val="002147"/>
                </a:solidFill>
              </a:rPr>
              <a:t> of</a:t>
            </a:r>
            <a:r>
              <a:rPr sz="3520" spc="-17" dirty="0">
                <a:solidFill>
                  <a:srgbClr val="002147"/>
                </a:solidFill>
              </a:rPr>
              <a:t> </a:t>
            </a:r>
            <a:r>
              <a:rPr sz="3520" spc="-6" dirty="0">
                <a:solidFill>
                  <a:srgbClr val="002147"/>
                </a:solidFill>
              </a:rPr>
              <a:t>AI</a:t>
            </a:r>
            <a:endParaRPr sz="3520" dirty="0"/>
          </a:p>
        </p:txBody>
      </p:sp>
      <p:sp>
        <p:nvSpPr>
          <p:cNvPr id="3" name="object 3"/>
          <p:cNvSpPr txBox="1"/>
          <p:nvPr/>
        </p:nvSpPr>
        <p:spPr>
          <a:xfrm>
            <a:off x="385921" y="1664112"/>
            <a:ext cx="4180523" cy="813171"/>
          </a:xfrm>
          <a:prstGeom prst="rect">
            <a:avLst/>
          </a:prstGeom>
        </p:spPr>
        <p:txBody>
          <a:bodyPr vert="horz" wrap="square" lIns="0" tIns="88011" rIns="0" bIns="0" rtlCol="0">
            <a:spAutoFit/>
          </a:bodyPr>
          <a:lstStyle/>
          <a:p>
            <a:pPr marL="13970">
              <a:spcBef>
                <a:spcPts val="693"/>
              </a:spcBef>
            </a:pPr>
            <a:r>
              <a:rPr sz="2310" spc="-6" dirty="0">
                <a:latin typeface="Arial"/>
                <a:cs typeface="Arial"/>
              </a:rPr>
              <a:t>AlphaGO</a:t>
            </a:r>
            <a:r>
              <a:rPr sz="2310" spc="-33" dirty="0">
                <a:latin typeface="Arial"/>
                <a:cs typeface="Arial"/>
              </a:rPr>
              <a:t> </a:t>
            </a:r>
            <a:r>
              <a:rPr sz="2310" spc="-11" dirty="0">
                <a:latin typeface="Arial"/>
                <a:cs typeface="Arial"/>
              </a:rPr>
              <a:t>(2015)</a:t>
            </a:r>
            <a:endParaRPr sz="2310">
              <a:latin typeface="Arial"/>
              <a:cs typeface="Arial"/>
            </a:endParaRPr>
          </a:p>
          <a:p>
            <a:pPr marL="854266" indent="-208153">
              <a:spcBef>
                <a:spcPts val="489"/>
              </a:spcBef>
              <a:buClr>
                <a:srgbClr val="002147"/>
              </a:buClr>
              <a:buSzPct val="80555"/>
              <a:buChar char="■"/>
              <a:tabLst>
                <a:tab pos="854266" algn="l"/>
              </a:tabLst>
            </a:pPr>
            <a:r>
              <a:rPr sz="1980" dirty="0">
                <a:latin typeface="Arial"/>
                <a:cs typeface="Arial"/>
              </a:rPr>
              <a:t>Beating</a:t>
            </a:r>
            <a:r>
              <a:rPr sz="1980" spc="-22" dirty="0">
                <a:latin typeface="Arial"/>
                <a:cs typeface="Arial"/>
              </a:rPr>
              <a:t> </a:t>
            </a:r>
            <a:r>
              <a:rPr sz="1980" spc="-6" dirty="0">
                <a:latin typeface="Arial"/>
                <a:cs typeface="Arial"/>
              </a:rPr>
              <a:t>human</a:t>
            </a:r>
            <a:r>
              <a:rPr sz="1980" spc="-28" dirty="0">
                <a:latin typeface="Arial"/>
                <a:cs typeface="Arial"/>
              </a:rPr>
              <a:t> </a:t>
            </a:r>
            <a:r>
              <a:rPr sz="1980" spc="-6" dirty="0">
                <a:latin typeface="Arial"/>
                <a:cs typeface="Arial"/>
              </a:rPr>
              <a:t>players</a:t>
            </a:r>
            <a:r>
              <a:rPr sz="1980" spc="-28" dirty="0">
                <a:latin typeface="Arial"/>
                <a:cs typeface="Arial"/>
              </a:rPr>
              <a:t> </a:t>
            </a:r>
            <a:r>
              <a:rPr sz="1980" spc="-6" dirty="0">
                <a:latin typeface="Arial"/>
                <a:cs typeface="Arial"/>
              </a:rPr>
              <a:t>at</a:t>
            </a:r>
            <a:r>
              <a:rPr sz="1980" spc="-28" dirty="0">
                <a:latin typeface="Arial"/>
                <a:cs typeface="Arial"/>
              </a:rPr>
              <a:t> </a:t>
            </a:r>
            <a:r>
              <a:rPr sz="1980" dirty="0">
                <a:latin typeface="Arial"/>
                <a:cs typeface="Arial"/>
              </a:rPr>
              <a:t>GO</a:t>
            </a:r>
            <a:endParaRPr sz="1980">
              <a:latin typeface="Arial"/>
              <a:cs typeface="Arial"/>
            </a:endParaRPr>
          </a:p>
        </p:txBody>
      </p:sp>
      <p:pic>
        <p:nvPicPr>
          <p:cNvPr id="4" name="object 4"/>
          <p:cNvPicPr/>
          <p:nvPr/>
        </p:nvPicPr>
        <p:blipFill>
          <a:blip r:embed="rId2" cstate="print"/>
          <a:stretch>
            <a:fillRect/>
          </a:stretch>
        </p:blipFill>
        <p:spPr>
          <a:xfrm>
            <a:off x="3023632" y="2892583"/>
            <a:ext cx="3618222" cy="271018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672446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Some</a:t>
            </a:r>
            <a:r>
              <a:rPr sz="3520" spc="-22" dirty="0">
                <a:solidFill>
                  <a:srgbClr val="002147"/>
                </a:solidFill>
              </a:rPr>
              <a:t> </a:t>
            </a:r>
            <a:r>
              <a:rPr sz="3520" spc="-6" dirty="0">
                <a:solidFill>
                  <a:srgbClr val="002147"/>
                </a:solidFill>
              </a:rPr>
              <a:t>Key</a:t>
            </a:r>
            <a:r>
              <a:rPr sz="3520" spc="-17" dirty="0">
                <a:solidFill>
                  <a:srgbClr val="002147"/>
                </a:solidFill>
              </a:rPr>
              <a:t> </a:t>
            </a:r>
            <a:r>
              <a:rPr sz="3520" spc="-6" dirty="0">
                <a:solidFill>
                  <a:srgbClr val="002147"/>
                </a:solidFill>
              </a:rPr>
              <a:t>Milestones</a:t>
            </a:r>
            <a:r>
              <a:rPr sz="3520" spc="-17" dirty="0">
                <a:solidFill>
                  <a:srgbClr val="002147"/>
                </a:solidFill>
              </a:rPr>
              <a:t> </a:t>
            </a:r>
            <a:r>
              <a:rPr sz="3520" spc="-11" dirty="0">
                <a:solidFill>
                  <a:srgbClr val="002147"/>
                </a:solidFill>
              </a:rPr>
              <a:t>of</a:t>
            </a:r>
            <a:r>
              <a:rPr sz="3520" spc="-17" dirty="0">
                <a:solidFill>
                  <a:srgbClr val="002147"/>
                </a:solidFill>
              </a:rPr>
              <a:t> </a:t>
            </a:r>
            <a:r>
              <a:rPr sz="3520" spc="-6" dirty="0">
                <a:solidFill>
                  <a:srgbClr val="002147"/>
                </a:solidFill>
              </a:rPr>
              <a:t>AI</a:t>
            </a:r>
            <a:endParaRPr sz="3520" dirty="0"/>
          </a:p>
        </p:txBody>
      </p:sp>
      <p:sp>
        <p:nvSpPr>
          <p:cNvPr id="3" name="object 3"/>
          <p:cNvSpPr txBox="1"/>
          <p:nvPr/>
        </p:nvSpPr>
        <p:spPr>
          <a:xfrm>
            <a:off x="385921" y="1664112"/>
            <a:ext cx="6724460" cy="813171"/>
          </a:xfrm>
          <a:prstGeom prst="rect">
            <a:avLst/>
          </a:prstGeom>
        </p:spPr>
        <p:txBody>
          <a:bodyPr vert="horz" wrap="square" lIns="0" tIns="88011" rIns="0" bIns="0" rtlCol="0">
            <a:spAutoFit/>
          </a:bodyPr>
          <a:lstStyle/>
          <a:p>
            <a:pPr marL="13970">
              <a:spcBef>
                <a:spcPts val="693"/>
              </a:spcBef>
            </a:pPr>
            <a:r>
              <a:rPr sz="2310" spc="-6" dirty="0">
                <a:latin typeface="Arial"/>
                <a:cs typeface="Arial"/>
              </a:rPr>
              <a:t>DeepMind</a:t>
            </a:r>
            <a:r>
              <a:rPr sz="2310" spc="-28" dirty="0">
                <a:latin typeface="Arial"/>
                <a:cs typeface="Arial"/>
              </a:rPr>
              <a:t> </a:t>
            </a:r>
            <a:r>
              <a:rPr sz="2310" spc="-6" dirty="0">
                <a:latin typeface="Arial"/>
                <a:cs typeface="Arial"/>
              </a:rPr>
              <a:t>and</a:t>
            </a:r>
            <a:r>
              <a:rPr sz="2310" spc="-22" dirty="0">
                <a:latin typeface="Arial"/>
                <a:cs typeface="Arial"/>
              </a:rPr>
              <a:t> </a:t>
            </a:r>
            <a:r>
              <a:rPr sz="2310" spc="-6" dirty="0">
                <a:latin typeface="Arial"/>
                <a:cs typeface="Arial"/>
              </a:rPr>
              <a:t>vintage</a:t>
            </a:r>
            <a:r>
              <a:rPr sz="2310" spc="-22" dirty="0">
                <a:latin typeface="Arial"/>
                <a:cs typeface="Arial"/>
              </a:rPr>
              <a:t> </a:t>
            </a:r>
            <a:r>
              <a:rPr sz="2310" spc="-6" dirty="0">
                <a:latin typeface="Arial"/>
                <a:cs typeface="Arial"/>
              </a:rPr>
              <a:t>game</a:t>
            </a:r>
            <a:r>
              <a:rPr sz="2310" spc="-22" dirty="0">
                <a:latin typeface="Arial"/>
                <a:cs typeface="Arial"/>
              </a:rPr>
              <a:t> </a:t>
            </a:r>
            <a:r>
              <a:rPr sz="2310" spc="-11" dirty="0">
                <a:latin typeface="Arial"/>
                <a:cs typeface="Arial"/>
              </a:rPr>
              <a:t>playing</a:t>
            </a:r>
            <a:endParaRPr sz="2310">
              <a:latin typeface="Arial"/>
              <a:cs typeface="Arial"/>
            </a:endParaRPr>
          </a:p>
          <a:p>
            <a:pPr marL="854266" indent="-208153">
              <a:spcBef>
                <a:spcPts val="489"/>
              </a:spcBef>
              <a:buClr>
                <a:srgbClr val="002147"/>
              </a:buClr>
              <a:buSzPct val="80555"/>
              <a:buChar char="■"/>
              <a:tabLst>
                <a:tab pos="854266" algn="l"/>
              </a:tabLst>
            </a:pPr>
            <a:r>
              <a:rPr sz="1980" dirty="0">
                <a:latin typeface="Arial"/>
                <a:cs typeface="Arial"/>
              </a:rPr>
              <a:t>A</a:t>
            </a:r>
            <a:r>
              <a:rPr sz="1980" spc="-11" dirty="0">
                <a:latin typeface="Arial"/>
                <a:cs typeface="Arial"/>
              </a:rPr>
              <a:t> </a:t>
            </a:r>
            <a:r>
              <a:rPr sz="1980" dirty="0">
                <a:latin typeface="Arial"/>
                <a:cs typeface="Arial"/>
              </a:rPr>
              <a:t>machine</a:t>
            </a:r>
            <a:r>
              <a:rPr sz="1980" spc="-11" dirty="0">
                <a:latin typeface="Arial"/>
                <a:cs typeface="Arial"/>
              </a:rPr>
              <a:t> </a:t>
            </a:r>
            <a:r>
              <a:rPr sz="1980" dirty="0">
                <a:latin typeface="Arial"/>
                <a:cs typeface="Arial"/>
              </a:rPr>
              <a:t>that</a:t>
            </a:r>
            <a:r>
              <a:rPr sz="1980" spc="-6" dirty="0">
                <a:latin typeface="Arial"/>
                <a:cs typeface="Arial"/>
              </a:rPr>
              <a:t> learns</a:t>
            </a:r>
            <a:r>
              <a:rPr sz="1980" spc="-17" dirty="0">
                <a:latin typeface="Arial"/>
                <a:cs typeface="Arial"/>
              </a:rPr>
              <a:t> </a:t>
            </a:r>
            <a:r>
              <a:rPr sz="1980" dirty="0">
                <a:latin typeface="Arial"/>
                <a:cs typeface="Arial"/>
              </a:rPr>
              <a:t>to</a:t>
            </a:r>
            <a:r>
              <a:rPr sz="1980" spc="-6" dirty="0">
                <a:latin typeface="Arial"/>
                <a:cs typeface="Arial"/>
              </a:rPr>
              <a:t> play</a:t>
            </a:r>
            <a:r>
              <a:rPr sz="1980" spc="-17" dirty="0">
                <a:latin typeface="Arial"/>
                <a:cs typeface="Arial"/>
              </a:rPr>
              <a:t> </a:t>
            </a:r>
            <a:r>
              <a:rPr sz="1980" dirty="0">
                <a:latin typeface="Arial"/>
                <a:cs typeface="Arial"/>
              </a:rPr>
              <a:t>a</a:t>
            </a:r>
            <a:r>
              <a:rPr sz="1980" spc="-11" dirty="0">
                <a:latin typeface="Arial"/>
                <a:cs typeface="Arial"/>
              </a:rPr>
              <a:t> </a:t>
            </a:r>
            <a:r>
              <a:rPr sz="1980" spc="-6" dirty="0">
                <a:latin typeface="Arial"/>
                <a:cs typeface="Arial"/>
              </a:rPr>
              <a:t>wide</a:t>
            </a:r>
            <a:r>
              <a:rPr sz="1980" spc="-17" dirty="0">
                <a:latin typeface="Arial"/>
                <a:cs typeface="Arial"/>
              </a:rPr>
              <a:t> </a:t>
            </a:r>
            <a:r>
              <a:rPr sz="1980" dirty="0">
                <a:latin typeface="Arial"/>
                <a:cs typeface="Arial"/>
              </a:rPr>
              <a:t>range</a:t>
            </a:r>
            <a:r>
              <a:rPr sz="1980" spc="-6" dirty="0">
                <a:latin typeface="Arial"/>
                <a:cs typeface="Arial"/>
              </a:rPr>
              <a:t> of</a:t>
            </a:r>
            <a:r>
              <a:rPr sz="1980" spc="-17" dirty="0">
                <a:latin typeface="Arial"/>
                <a:cs typeface="Arial"/>
              </a:rPr>
              <a:t> </a:t>
            </a:r>
            <a:r>
              <a:rPr sz="1980" spc="-6" dirty="0">
                <a:latin typeface="Arial"/>
                <a:cs typeface="Arial"/>
              </a:rPr>
              <a:t>games</a:t>
            </a:r>
            <a:endParaRPr sz="1980">
              <a:latin typeface="Arial"/>
              <a:cs typeface="Arial"/>
            </a:endParaRPr>
          </a:p>
        </p:txBody>
      </p:sp>
      <p:pic>
        <p:nvPicPr>
          <p:cNvPr id="4" name="object 4"/>
          <p:cNvPicPr/>
          <p:nvPr/>
        </p:nvPicPr>
        <p:blipFill>
          <a:blip r:embed="rId2" cstate="print"/>
          <a:stretch>
            <a:fillRect/>
          </a:stretch>
        </p:blipFill>
        <p:spPr>
          <a:xfrm>
            <a:off x="1253607" y="3039350"/>
            <a:ext cx="6989984" cy="3931866"/>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40410" y="653541"/>
            <a:ext cx="5388928"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latin typeface="Arial"/>
                <a:cs typeface="Arial"/>
              </a:rPr>
              <a:t>Some</a:t>
            </a:r>
            <a:r>
              <a:rPr sz="3520" spc="-22" dirty="0">
                <a:solidFill>
                  <a:srgbClr val="002147"/>
                </a:solidFill>
                <a:latin typeface="Arial"/>
                <a:cs typeface="Arial"/>
              </a:rPr>
              <a:t> </a:t>
            </a:r>
            <a:r>
              <a:rPr sz="3520" spc="-6" dirty="0">
                <a:solidFill>
                  <a:srgbClr val="002147"/>
                </a:solidFill>
                <a:latin typeface="Arial"/>
                <a:cs typeface="Arial"/>
              </a:rPr>
              <a:t>Key</a:t>
            </a:r>
            <a:r>
              <a:rPr sz="3520" spc="-17" dirty="0">
                <a:solidFill>
                  <a:srgbClr val="002147"/>
                </a:solidFill>
                <a:latin typeface="Arial"/>
                <a:cs typeface="Arial"/>
              </a:rPr>
              <a:t> </a:t>
            </a:r>
            <a:r>
              <a:rPr sz="3520" spc="-6" dirty="0">
                <a:solidFill>
                  <a:srgbClr val="002147"/>
                </a:solidFill>
                <a:latin typeface="Arial"/>
                <a:cs typeface="Arial"/>
              </a:rPr>
              <a:t>Milestones</a:t>
            </a:r>
            <a:r>
              <a:rPr sz="3520" spc="-17" dirty="0">
                <a:solidFill>
                  <a:srgbClr val="002147"/>
                </a:solidFill>
                <a:latin typeface="Arial"/>
                <a:cs typeface="Arial"/>
              </a:rPr>
              <a:t> </a:t>
            </a:r>
            <a:r>
              <a:rPr sz="3520" spc="-11" dirty="0">
                <a:solidFill>
                  <a:srgbClr val="002147"/>
                </a:solidFill>
                <a:latin typeface="Arial"/>
                <a:cs typeface="Arial"/>
              </a:rPr>
              <a:t>of</a:t>
            </a:r>
            <a:r>
              <a:rPr sz="3520" spc="-17" dirty="0">
                <a:solidFill>
                  <a:srgbClr val="002147"/>
                </a:solidFill>
                <a:latin typeface="Arial"/>
                <a:cs typeface="Arial"/>
              </a:rPr>
              <a:t> </a:t>
            </a:r>
            <a:r>
              <a:rPr sz="3520" spc="-6" dirty="0">
                <a:solidFill>
                  <a:srgbClr val="002147"/>
                </a:solidFill>
                <a:latin typeface="Arial"/>
                <a:cs typeface="Arial"/>
              </a:rPr>
              <a:t>AI</a:t>
            </a:r>
            <a:endParaRPr sz="3520">
              <a:latin typeface="Arial"/>
              <a:cs typeface="Arial"/>
            </a:endParaRPr>
          </a:p>
        </p:txBody>
      </p:sp>
      <p:sp>
        <p:nvSpPr>
          <p:cNvPr id="3" name="object 3"/>
          <p:cNvSpPr txBox="1"/>
          <p:nvPr/>
        </p:nvSpPr>
        <p:spPr>
          <a:xfrm>
            <a:off x="385921" y="1736495"/>
            <a:ext cx="2987485" cy="370999"/>
          </a:xfrm>
          <a:prstGeom prst="rect">
            <a:avLst/>
          </a:prstGeom>
        </p:spPr>
        <p:txBody>
          <a:bodyPr vert="horz" wrap="square" lIns="0" tIns="15367" rIns="0" bIns="0" rtlCol="0">
            <a:spAutoFit/>
          </a:bodyPr>
          <a:lstStyle/>
          <a:p>
            <a:pPr marL="13970">
              <a:spcBef>
                <a:spcPts val="121"/>
              </a:spcBef>
            </a:pPr>
            <a:r>
              <a:rPr sz="2310" spc="-6" dirty="0">
                <a:latin typeface="Arial"/>
                <a:cs typeface="Arial"/>
              </a:rPr>
              <a:t>Robots</a:t>
            </a:r>
            <a:r>
              <a:rPr sz="2310" spc="-38" dirty="0">
                <a:latin typeface="Arial"/>
                <a:cs typeface="Arial"/>
              </a:rPr>
              <a:t> </a:t>
            </a:r>
            <a:r>
              <a:rPr sz="2310" spc="-11" dirty="0">
                <a:latin typeface="Arial"/>
                <a:cs typeface="Arial"/>
              </a:rPr>
              <a:t>playing</a:t>
            </a:r>
            <a:r>
              <a:rPr sz="2310" spc="-38" dirty="0">
                <a:latin typeface="Arial"/>
                <a:cs typeface="Arial"/>
              </a:rPr>
              <a:t> </a:t>
            </a:r>
            <a:r>
              <a:rPr sz="2310" spc="-6" dirty="0">
                <a:latin typeface="Arial"/>
                <a:cs typeface="Arial"/>
              </a:rPr>
              <a:t>football</a:t>
            </a:r>
            <a:endParaRPr sz="2310">
              <a:latin typeface="Arial"/>
              <a:cs typeface="Arial"/>
            </a:endParaRPr>
          </a:p>
        </p:txBody>
      </p:sp>
      <p:pic>
        <p:nvPicPr>
          <p:cNvPr id="4" name="object 4"/>
          <p:cNvPicPr/>
          <p:nvPr/>
        </p:nvPicPr>
        <p:blipFill>
          <a:blip r:embed="rId2" cstate="print"/>
          <a:stretch>
            <a:fillRect/>
          </a:stretch>
        </p:blipFill>
        <p:spPr>
          <a:xfrm>
            <a:off x="1904391" y="2903829"/>
            <a:ext cx="5813755" cy="326898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64985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Some</a:t>
            </a:r>
            <a:r>
              <a:rPr sz="3520" spc="-22" dirty="0">
                <a:solidFill>
                  <a:srgbClr val="002147"/>
                </a:solidFill>
              </a:rPr>
              <a:t> </a:t>
            </a:r>
            <a:r>
              <a:rPr sz="3520" spc="-6" dirty="0">
                <a:solidFill>
                  <a:srgbClr val="002147"/>
                </a:solidFill>
              </a:rPr>
              <a:t>Key</a:t>
            </a:r>
            <a:r>
              <a:rPr sz="3520" spc="-17" dirty="0">
                <a:solidFill>
                  <a:srgbClr val="002147"/>
                </a:solidFill>
              </a:rPr>
              <a:t> </a:t>
            </a:r>
            <a:r>
              <a:rPr sz="3520" spc="-6" dirty="0">
                <a:solidFill>
                  <a:srgbClr val="002147"/>
                </a:solidFill>
              </a:rPr>
              <a:t>Milestones</a:t>
            </a:r>
            <a:r>
              <a:rPr sz="3520" spc="-17" dirty="0">
                <a:solidFill>
                  <a:srgbClr val="002147"/>
                </a:solidFill>
              </a:rPr>
              <a:t> </a:t>
            </a:r>
            <a:r>
              <a:rPr sz="3520" spc="-11" dirty="0">
                <a:solidFill>
                  <a:srgbClr val="002147"/>
                </a:solidFill>
              </a:rPr>
              <a:t>of</a:t>
            </a:r>
            <a:r>
              <a:rPr sz="3520" spc="-17" dirty="0">
                <a:solidFill>
                  <a:srgbClr val="002147"/>
                </a:solidFill>
              </a:rPr>
              <a:t> </a:t>
            </a:r>
            <a:r>
              <a:rPr sz="3520" spc="-6" dirty="0">
                <a:solidFill>
                  <a:srgbClr val="002147"/>
                </a:solidFill>
              </a:rPr>
              <a:t>AI</a:t>
            </a:r>
            <a:endParaRPr sz="3520" dirty="0"/>
          </a:p>
        </p:txBody>
      </p:sp>
      <p:pic>
        <p:nvPicPr>
          <p:cNvPr id="3" name="object 3"/>
          <p:cNvPicPr/>
          <p:nvPr/>
        </p:nvPicPr>
        <p:blipFill>
          <a:blip r:embed="rId2" cstate="print"/>
          <a:stretch>
            <a:fillRect/>
          </a:stretch>
        </p:blipFill>
        <p:spPr>
          <a:xfrm>
            <a:off x="398982" y="1975104"/>
            <a:ext cx="9106205" cy="5126430"/>
          </a:xfrm>
          <a:prstGeom prst="rect">
            <a:avLst/>
          </a:prstGeom>
        </p:spPr>
      </p:pic>
      <p:sp>
        <p:nvSpPr>
          <p:cNvPr id="4" name="TextBox 3">
            <a:extLst>
              <a:ext uri="{FF2B5EF4-FFF2-40B4-BE49-F238E27FC236}">
                <a16:creationId xmlns:a16="http://schemas.microsoft.com/office/drawing/2014/main" id="{9A448553-DD83-4CF0-8F70-4BEAAFF8FD70}"/>
              </a:ext>
            </a:extLst>
          </p:cNvPr>
          <p:cNvSpPr txBox="1"/>
          <p:nvPr/>
        </p:nvSpPr>
        <p:spPr>
          <a:xfrm>
            <a:off x="398982" y="7239000"/>
            <a:ext cx="9106205" cy="369332"/>
          </a:xfrm>
          <a:prstGeom prst="rect">
            <a:avLst/>
          </a:prstGeom>
          <a:noFill/>
        </p:spPr>
        <p:txBody>
          <a:bodyPr wrap="square" rtlCol="0">
            <a:spAutoFit/>
          </a:bodyPr>
          <a:lstStyle/>
          <a:p>
            <a:r>
              <a:rPr lang="en-GB" dirty="0"/>
              <a:t>https://www.youtube.com/watch?v=S5t6K9iwcdw</a:t>
            </a:r>
          </a:p>
        </p:txBody>
      </p:sp>
      <p:pic>
        <p:nvPicPr>
          <p:cNvPr id="2050" name="Picture 2" descr="Artificial Intelligence 2005/06 Planning: STRIPS. - ppt download">
            <a:extLst>
              <a:ext uri="{FF2B5EF4-FFF2-40B4-BE49-F238E27FC236}">
                <a16:creationId xmlns:a16="http://schemas.microsoft.com/office/drawing/2014/main" id="{FAC84FFC-71E7-42A6-8E0A-76B63A68B1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45720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5126990" cy="554383"/>
          </a:xfrm>
          <a:prstGeom prst="rect">
            <a:avLst/>
          </a:prstGeom>
        </p:spPr>
        <p:txBody>
          <a:bodyPr vert="horz" wrap="square" lIns="0" tIns="12573" rIns="0" bIns="0" rtlCol="0">
            <a:spAutoFit/>
          </a:bodyPr>
          <a:lstStyle/>
          <a:p>
            <a:pPr marL="13970">
              <a:spcBef>
                <a:spcPts val="99"/>
              </a:spcBef>
            </a:pPr>
            <a:r>
              <a:rPr sz="3520" spc="-6" dirty="0">
                <a:solidFill>
                  <a:srgbClr val="002147"/>
                </a:solidFill>
              </a:rPr>
              <a:t>Attitude</a:t>
            </a:r>
            <a:r>
              <a:rPr sz="3520" spc="-33" dirty="0">
                <a:solidFill>
                  <a:srgbClr val="002147"/>
                </a:solidFill>
              </a:rPr>
              <a:t> </a:t>
            </a:r>
            <a:r>
              <a:rPr sz="3520" spc="-11" dirty="0">
                <a:solidFill>
                  <a:srgbClr val="002147"/>
                </a:solidFill>
              </a:rPr>
              <a:t>Towards</a:t>
            </a:r>
            <a:r>
              <a:rPr sz="3520" spc="-22" dirty="0">
                <a:solidFill>
                  <a:srgbClr val="002147"/>
                </a:solidFill>
              </a:rPr>
              <a:t> </a:t>
            </a:r>
            <a:r>
              <a:rPr sz="3520" spc="-6" dirty="0">
                <a:solidFill>
                  <a:srgbClr val="002147"/>
                </a:solidFill>
              </a:rPr>
              <a:t>AI</a:t>
            </a:r>
            <a:endParaRPr sz="3520"/>
          </a:p>
        </p:txBody>
      </p:sp>
      <p:sp>
        <p:nvSpPr>
          <p:cNvPr id="3" name="object 3"/>
          <p:cNvSpPr txBox="1"/>
          <p:nvPr/>
        </p:nvSpPr>
        <p:spPr>
          <a:xfrm>
            <a:off x="385921" y="1736496"/>
            <a:ext cx="6145403" cy="2934521"/>
          </a:xfrm>
          <a:prstGeom prst="rect">
            <a:avLst/>
          </a:prstGeom>
        </p:spPr>
        <p:txBody>
          <a:bodyPr vert="horz" wrap="square" lIns="0" tIns="15367" rIns="0" bIns="0" rtlCol="0">
            <a:spAutoFit/>
          </a:bodyPr>
          <a:lstStyle/>
          <a:p>
            <a:pPr marL="13970">
              <a:spcBef>
                <a:spcPts val="121"/>
              </a:spcBef>
            </a:pPr>
            <a:r>
              <a:rPr sz="2310" dirty="0">
                <a:latin typeface="Arial"/>
                <a:cs typeface="Arial"/>
              </a:rPr>
              <a:t>AI</a:t>
            </a:r>
            <a:r>
              <a:rPr sz="2310" spc="-6" dirty="0">
                <a:latin typeface="Arial"/>
                <a:cs typeface="Arial"/>
              </a:rPr>
              <a:t> never</a:t>
            </a:r>
            <a:r>
              <a:rPr sz="2310" spc="-11" dirty="0">
                <a:latin typeface="Arial"/>
                <a:cs typeface="Arial"/>
              </a:rPr>
              <a:t> </a:t>
            </a:r>
            <a:r>
              <a:rPr sz="2310" spc="-6" dirty="0">
                <a:latin typeface="Arial"/>
                <a:cs typeface="Arial"/>
              </a:rPr>
              <a:t>left scientists</a:t>
            </a:r>
            <a:r>
              <a:rPr sz="2310" spc="-11" dirty="0">
                <a:latin typeface="Arial"/>
                <a:cs typeface="Arial"/>
              </a:rPr>
              <a:t> </a:t>
            </a:r>
            <a:r>
              <a:rPr sz="2310" spc="-6" dirty="0">
                <a:latin typeface="Arial"/>
                <a:cs typeface="Arial"/>
              </a:rPr>
              <a:t>and</a:t>
            </a:r>
            <a:r>
              <a:rPr sz="2310" spc="-11" dirty="0">
                <a:latin typeface="Arial"/>
                <a:cs typeface="Arial"/>
              </a:rPr>
              <a:t> </a:t>
            </a:r>
            <a:r>
              <a:rPr sz="2310" dirty="0">
                <a:latin typeface="Arial"/>
                <a:cs typeface="Arial"/>
              </a:rPr>
              <a:t>the</a:t>
            </a:r>
            <a:r>
              <a:rPr sz="2310" spc="-17" dirty="0">
                <a:latin typeface="Arial"/>
                <a:cs typeface="Arial"/>
              </a:rPr>
              <a:t> </a:t>
            </a:r>
            <a:r>
              <a:rPr sz="2310" spc="-11" dirty="0">
                <a:latin typeface="Arial"/>
                <a:cs typeface="Arial"/>
              </a:rPr>
              <a:t>public </a:t>
            </a:r>
            <a:r>
              <a:rPr sz="2310" spc="-6" dirty="0">
                <a:latin typeface="Arial"/>
                <a:cs typeface="Arial"/>
              </a:rPr>
              <a:t>indifferent</a:t>
            </a:r>
            <a:endParaRPr sz="2310" dirty="0">
              <a:latin typeface="Arial"/>
              <a:cs typeface="Arial"/>
            </a:endParaRPr>
          </a:p>
          <a:p>
            <a:pPr>
              <a:spcBef>
                <a:spcPts val="28"/>
              </a:spcBef>
            </a:pPr>
            <a:endParaRPr sz="2695" dirty="0">
              <a:latin typeface="Arial"/>
              <a:cs typeface="Arial"/>
            </a:endParaRPr>
          </a:p>
          <a:p>
            <a:pPr marL="854266" indent="-208153">
              <a:buClr>
                <a:srgbClr val="002147"/>
              </a:buClr>
              <a:buSzPct val="80555"/>
              <a:buChar char="■"/>
              <a:tabLst>
                <a:tab pos="854266" algn="l"/>
              </a:tabLst>
            </a:pPr>
            <a:r>
              <a:rPr sz="1980" dirty="0">
                <a:latin typeface="Arial"/>
                <a:cs typeface="Arial"/>
              </a:rPr>
              <a:t>Enthusiasm</a:t>
            </a:r>
          </a:p>
          <a:p>
            <a:pPr marL="854266" indent="-208153">
              <a:spcBef>
                <a:spcPts val="477"/>
              </a:spcBef>
              <a:buClr>
                <a:srgbClr val="002147"/>
              </a:buClr>
              <a:buSzPct val="80555"/>
              <a:buChar char="■"/>
              <a:tabLst>
                <a:tab pos="854266" algn="l"/>
              </a:tabLst>
            </a:pPr>
            <a:r>
              <a:rPr sz="1980" dirty="0">
                <a:latin typeface="Arial"/>
                <a:cs typeface="Arial"/>
              </a:rPr>
              <a:t>Amazement</a:t>
            </a:r>
          </a:p>
          <a:p>
            <a:pPr marL="854266" indent="-208153">
              <a:spcBef>
                <a:spcPts val="473"/>
              </a:spcBef>
              <a:buClr>
                <a:srgbClr val="002147"/>
              </a:buClr>
              <a:buSzPct val="80555"/>
              <a:buChar char="■"/>
              <a:tabLst>
                <a:tab pos="854266" algn="l"/>
              </a:tabLst>
            </a:pPr>
            <a:r>
              <a:rPr sz="1980" dirty="0">
                <a:latin typeface="Arial"/>
                <a:cs typeface="Arial"/>
              </a:rPr>
              <a:t>Tremendous</a:t>
            </a:r>
            <a:r>
              <a:rPr sz="1980" spc="-55" dirty="0">
                <a:latin typeface="Arial"/>
                <a:cs typeface="Arial"/>
              </a:rPr>
              <a:t> </a:t>
            </a:r>
            <a:r>
              <a:rPr sz="1980" spc="-6" dirty="0">
                <a:latin typeface="Arial"/>
                <a:cs typeface="Arial"/>
              </a:rPr>
              <a:t>expectations</a:t>
            </a:r>
            <a:endParaRPr sz="1980" dirty="0">
              <a:latin typeface="Arial"/>
              <a:cs typeface="Arial"/>
            </a:endParaRPr>
          </a:p>
          <a:p>
            <a:pPr marL="854266" indent="-208153">
              <a:spcBef>
                <a:spcPts val="477"/>
              </a:spcBef>
              <a:buClr>
                <a:srgbClr val="002147"/>
              </a:buClr>
              <a:buSzPct val="80555"/>
              <a:buChar char="■"/>
              <a:tabLst>
                <a:tab pos="854266" algn="l"/>
              </a:tabLst>
            </a:pPr>
            <a:r>
              <a:rPr sz="1980" spc="-6" dirty="0">
                <a:latin typeface="Arial"/>
                <a:cs typeface="Arial"/>
              </a:rPr>
              <a:t>Fear</a:t>
            </a:r>
            <a:endParaRPr sz="1980" dirty="0">
              <a:latin typeface="Arial"/>
              <a:cs typeface="Arial"/>
            </a:endParaRPr>
          </a:p>
          <a:p>
            <a:pPr marL="854266" indent="-208153">
              <a:spcBef>
                <a:spcPts val="473"/>
              </a:spcBef>
              <a:buClr>
                <a:srgbClr val="002147"/>
              </a:buClr>
              <a:buSzPct val="80555"/>
              <a:buChar char="■"/>
              <a:tabLst>
                <a:tab pos="854266" algn="l"/>
              </a:tabLst>
            </a:pPr>
            <a:r>
              <a:rPr sz="1980" dirty="0">
                <a:latin typeface="Arial"/>
                <a:cs typeface="Arial"/>
              </a:rPr>
              <a:t>Skepticism</a:t>
            </a:r>
          </a:p>
          <a:p>
            <a:pPr marL="854266" indent="-208153">
              <a:spcBef>
                <a:spcPts val="473"/>
              </a:spcBef>
              <a:buClr>
                <a:srgbClr val="002147"/>
              </a:buClr>
              <a:buSzPct val="80555"/>
              <a:buChar char="■"/>
              <a:tabLst>
                <a:tab pos="854266" algn="l"/>
              </a:tabLst>
            </a:pPr>
            <a:r>
              <a:rPr sz="1980" spc="-6" dirty="0">
                <a:latin typeface="Arial"/>
                <a:cs typeface="Arial"/>
              </a:rPr>
              <a:t>Disappointment</a:t>
            </a:r>
            <a:endParaRPr sz="1980" dirty="0">
              <a:latin typeface="Arial"/>
              <a:cs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9134285" cy="554383"/>
          </a:xfrm>
          <a:prstGeom prst="rect">
            <a:avLst/>
          </a:prstGeom>
        </p:spPr>
        <p:txBody>
          <a:bodyPr vert="horz" wrap="square" lIns="0" tIns="12573" rIns="0" bIns="0" rtlCol="0">
            <a:spAutoFit/>
          </a:bodyPr>
          <a:lstStyle/>
          <a:p>
            <a:pPr marL="13970">
              <a:spcBef>
                <a:spcPts val="99"/>
              </a:spcBef>
            </a:pPr>
            <a:r>
              <a:rPr sz="3520" spc="-6" dirty="0">
                <a:solidFill>
                  <a:srgbClr val="002147"/>
                </a:solidFill>
              </a:rPr>
              <a:t>Early</a:t>
            </a:r>
            <a:r>
              <a:rPr sz="3520" dirty="0">
                <a:solidFill>
                  <a:srgbClr val="002147"/>
                </a:solidFill>
              </a:rPr>
              <a:t> </a:t>
            </a:r>
            <a:r>
              <a:rPr sz="3520" spc="-11" dirty="0">
                <a:solidFill>
                  <a:srgbClr val="002147"/>
                </a:solidFill>
              </a:rPr>
              <a:t>Successes</a:t>
            </a:r>
            <a:r>
              <a:rPr sz="3520" dirty="0">
                <a:solidFill>
                  <a:srgbClr val="002147"/>
                </a:solidFill>
              </a:rPr>
              <a:t> </a:t>
            </a:r>
            <a:r>
              <a:rPr sz="3520" spc="-11" dirty="0">
                <a:solidFill>
                  <a:srgbClr val="002147"/>
                </a:solidFill>
              </a:rPr>
              <a:t>and</a:t>
            </a:r>
            <a:r>
              <a:rPr sz="3520" spc="-6" dirty="0">
                <a:solidFill>
                  <a:srgbClr val="002147"/>
                </a:solidFill>
              </a:rPr>
              <a:t> </a:t>
            </a:r>
            <a:r>
              <a:rPr sz="3520" spc="-11" dirty="0">
                <a:solidFill>
                  <a:srgbClr val="002147"/>
                </a:solidFill>
              </a:rPr>
              <a:t>Expectations</a:t>
            </a:r>
            <a:endParaRPr sz="3520" dirty="0"/>
          </a:p>
        </p:txBody>
      </p:sp>
      <p:sp>
        <p:nvSpPr>
          <p:cNvPr id="3" name="object 3"/>
          <p:cNvSpPr txBox="1"/>
          <p:nvPr/>
        </p:nvSpPr>
        <p:spPr>
          <a:xfrm>
            <a:off x="291624" y="1907490"/>
            <a:ext cx="9134285" cy="2433102"/>
          </a:xfrm>
          <a:prstGeom prst="rect">
            <a:avLst/>
          </a:prstGeom>
        </p:spPr>
        <p:txBody>
          <a:bodyPr vert="horz" wrap="square" lIns="0" tIns="15367" rIns="0" bIns="0" rtlCol="0">
            <a:spAutoFit/>
          </a:bodyPr>
          <a:lstStyle/>
          <a:p>
            <a:pPr marL="13970">
              <a:spcBef>
                <a:spcPts val="121"/>
              </a:spcBef>
            </a:pPr>
            <a:r>
              <a:rPr sz="2310" spc="6" dirty="0">
                <a:latin typeface="Arial"/>
                <a:cs typeface="Arial"/>
              </a:rPr>
              <a:t>A</a:t>
            </a:r>
            <a:r>
              <a:rPr sz="2310" spc="-22" dirty="0">
                <a:latin typeface="Arial"/>
                <a:cs typeface="Arial"/>
              </a:rPr>
              <a:t> </a:t>
            </a:r>
            <a:r>
              <a:rPr sz="2310" spc="-6" dirty="0">
                <a:latin typeface="Arial"/>
                <a:cs typeface="Arial"/>
              </a:rPr>
              <a:t>lot of excitement</a:t>
            </a:r>
            <a:r>
              <a:rPr sz="2310" spc="-11" dirty="0">
                <a:latin typeface="Arial"/>
                <a:cs typeface="Arial"/>
              </a:rPr>
              <a:t> </a:t>
            </a:r>
            <a:r>
              <a:rPr sz="2310" spc="-6" dirty="0">
                <a:latin typeface="Arial"/>
                <a:cs typeface="Arial"/>
              </a:rPr>
              <a:t>around</a:t>
            </a:r>
            <a:r>
              <a:rPr sz="2310" spc="-17" dirty="0">
                <a:latin typeface="Arial"/>
                <a:cs typeface="Arial"/>
              </a:rPr>
              <a:t> </a:t>
            </a:r>
            <a:r>
              <a:rPr sz="2310" spc="-6" dirty="0">
                <a:latin typeface="Arial"/>
                <a:cs typeface="Arial"/>
              </a:rPr>
              <a:t>early</a:t>
            </a:r>
            <a:r>
              <a:rPr sz="2310" spc="-11" dirty="0">
                <a:latin typeface="Arial"/>
                <a:cs typeface="Arial"/>
              </a:rPr>
              <a:t> </a:t>
            </a:r>
            <a:r>
              <a:rPr sz="2310" spc="-6" dirty="0">
                <a:latin typeface="Arial"/>
                <a:cs typeface="Arial"/>
              </a:rPr>
              <a:t>successes</a:t>
            </a:r>
            <a:r>
              <a:rPr sz="2310" spc="-17" dirty="0">
                <a:latin typeface="Arial"/>
                <a:cs typeface="Arial"/>
              </a:rPr>
              <a:t> </a:t>
            </a:r>
            <a:r>
              <a:rPr sz="2310" spc="-6" dirty="0">
                <a:latin typeface="Arial"/>
                <a:cs typeface="Arial"/>
              </a:rPr>
              <a:t>of AI</a:t>
            </a:r>
            <a:endParaRPr sz="2310">
              <a:latin typeface="Arial"/>
              <a:cs typeface="Arial"/>
            </a:endParaRPr>
          </a:p>
          <a:p>
            <a:pPr>
              <a:spcBef>
                <a:spcPts val="50"/>
              </a:spcBef>
            </a:pPr>
            <a:endParaRPr sz="2310">
              <a:latin typeface="Arial"/>
              <a:cs typeface="Arial"/>
            </a:endParaRPr>
          </a:p>
          <a:p>
            <a:pPr marL="13970" marR="5588">
              <a:lnSpc>
                <a:spcPts val="2640"/>
              </a:lnSpc>
            </a:pPr>
            <a:r>
              <a:rPr sz="2310" dirty="0">
                <a:latin typeface="Arial"/>
                <a:cs typeface="Arial"/>
              </a:rPr>
              <a:t>“A</a:t>
            </a:r>
            <a:r>
              <a:rPr sz="2310" spc="-6" dirty="0">
                <a:latin typeface="Arial"/>
                <a:cs typeface="Arial"/>
              </a:rPr>
              <a:t> </a:t>
            </a:r>
            <a:r>
              <a:rPr sz="2310" spc="-11" dirty="0">
                <a:latin typeface="Arial"/>
                <a:cs typeface="Arial"/>
              </a:rPr>
              <a:t>physical</a:t>
            </a:r>
            <a:r>
              <a:rPr sz="2310" spc="-6" dirty="0">
                <a:latin typeface="Arial"/>
                <a:cs typeface="Arial"/>
              </a:rPr>
              <a:t> symbol</a:t>
            </a:r>
            <a:r>
              <a:rPr sz="2310" dirty="0">
                <a:latin typeface="Arial"/>
                <a:cs typeface="Arial"/>
              </a:rPr>
              <a:t> </a:t>
            </a:r>
            <a:r>
              <a:rPr sz="2310" spc="-6" dirty="0">
                <a:latin typeface="Arial"/>
                <a:cs typeface="Arial"/>
              </a:rPr>
              <a:t>system</a:t>
            </a:r>
            <a:r>
              <a:rPr sz="2310" spc="-11" dirty="0">
                <a:latin typeface="Arial"/>
                <a:cs typeface="Arial"/>
              </a:rPr>
              <a:t> </a:t>
            </a:r>
            <a:r>
              <a:rPr sz="2310" spc="-6" dirty="0">
                <a:latin typeface="Arial"/>
                <a:cs typeface="Arial"/>
              </a:rPr>
              <a:t>has</a:t>
            </a:r>
            <a:r>
              <a:rPr sz="2310" dirty="0">
                <a:latin typeface="Arial"/>
                <a:cs typeface="Arial"/>
              </a:rPr>
              <a:t> the</a:t>
            </a:r>
            <a:r>
              <a:rPr sz="2310" spc="-11" dirty="0">
                <a:latin typeface="Arial"/>
                <a:cs typeface="Arial"/>
              </a:rPr>
              <a:t> </a:t>
            </a:r>
            <a:r>
              <a:rPr sz="2310" spc="-6" dirty="0">
                <a:latin typeface="Arial"/>
                <a:cs typeface="Arial"/>
              </a:rPr>
              <a:t>necessary</a:t>
            </a:r>
            <a:r>
              <a:rPr sz="2310" dirty="0">
                <a:latin typeface="Arial"/>
                <a:cs typeface="Arial"/>
              </a:rPr>
              <a:t> </a:t>
            </a:r>
            <a:r>
              <a:rPr sz="2310" spc="-6" dirty="0">
                <a:latin typeface="Arial"/>
                <a:cs typeface="Arial"/>
              </a:rPr>
              <a:t>and</a:t>
            </a:r>
            <a:r>
              <a:rPr sz="2310" spc="-11" dirty="0">
                <a:latin typeface="Arial"/>
                <a:cs typeface="Arial"/>
              </a:rPr>
              <a:t> </a:t>
            </a:r>
            <a:r>
              <a:rPr sz="2310" spc="-6" dirty="0">
                <a:latin typeface="Arial"/>
                <a:cs typeface="Arial"/>
              </a:rPr>
              <a:t>sufficient</a:t>
            </a:r>
            <a:r>
              <a:rPr sz="2310" spc="11" dirty="0">
                <a:latin typeface="Arial"/>
                <a:cs typeface="Arial"/>
              </a:rPr>
              <a:t> </a:t>
            </a:r>
            <a:r>
              <a:rPr sz="2310" spc="-6" dirty="0">
                <a:latin typeface="Arial"/>
                <a:cs typeface="Arial"/>
              </a:rPr>
              <a:t>means for </a:t>
            </a:r>
            <a:r>
              <a:rPr sz="2310" spc="-622" dirty="0">
                <a:latin typeface="Arial"/>
                <a:cs typeface="Arial"/>
              </a:rPr>
              <a:t> </a:t>
            </a:r>
            <a:r>
              <a:rPr sz="2310" spc="-11" dirty="0">
                <a:latin typeface="Arial"/>
                <a:cs typeface="Arial"/>
              </a:rPr>
              <a:t>general</a:t>
            </a:r>
            <a:r>
              <a:rPr sz="2310" spc="-6" dirty="0">
                <a:latin typeface="Arial"/>
                <a:cs typeface="Arial"/>
              </a:rPr>
              <a:t> </a:t>
            </a:r>
            <a:r>
              <a:rPr sz="2310" spc="-11" dirty="0">
                <a:latin typeface="Arial"/>
                <a:cs typeface="Arial"/>
              </a:rPr>
              <a:t>intelligent</a:t>
            </a:r>
            <a:r>
              <a:rPr sz="2310" spc="6" dirty="0">
                <a:latin typeface="Arial"/>
                <a:cs typeface="Arial"/>
              </a:rPr>
              <a:t> </a:t>
            </a:r>
            <a:r>
              <a:rPr sz="2310" spc="-11" dirty="0">
                <a:latin typeface="Arial"/>
                <a:cs typeface="Arial"/>
              </a:rPr>
              <a:t>action”</a:t>
            </a:r>
            <a:endParaRPr sz="2310">
              <a:latin typeface="Arial"/>
              <a:cs typeface="Arial"/>
            </a:endParaRPr>
          </a:p>
          <a:p>
            <a:pPr>
              <a:lnSpc>
                <a:spcPct val="100000"/>
              </a:lnSpc>
            </a:pPr>
            <a:endParaRPr sz="2530">
              <a:latin typeface="Arial"/>
              <a:cs typeface="Arial"/>
            </a:endParaRPr>
          </a:p>
          <a:p>
            <a:pPr marL="95695">
              <a:spcBef>
                <a:spcPts val="2173"/>
              </a:spcBef>
            </a:pPr>
            <a:r>
              <a:rPr sz="2310" spc="-6" dirty="0">
                <a:latin typeface="Arial"/>
                <a:cs typeface="Arial"/>
              </a:rPr>
              <a:t>Herbert</a:t>
            </a:r>
            <a:r>
              <a:rPr sz="2310" spc="-22" dirty="0">
                <a:latin typeface="Arial"/>
                <a:cs typeface="Arial"/>
              </a:rPr>
              <a:t> </a:t>
            </a:r>
            <a:r>
              <a:rPr sz="2310" spc="-6" dirty="0">
                <a:latin typeface="Arial"/>
                <a:cs typeface="Arial"/>
              </a:rPr>
              <a:t>Simon</a:t>
            </a:r>
            <a:r>
              <a:rPr sz="2310" spc="-33" dirty="0">
                <a:latin typeface="Arial"/>
                <a:cs typeface="Arial"/>
              </a:rPr>
              <a:t> </a:t>
            </a:r>
            <a:r>
              <a:rPr sz="2310" spc="-11" dirty="0">
                <a:latin typeface="Arial"/>
                <a:cs typeface="Arial"/>
              </a:rPr>
              <a:t>[1957]</a:t>
            </a:r>
            <a:endParaRPr sz="2310">
              <a:latin typeface="Arial"/>
              <a:cs typeface="Arial"/>
            </a:endParaRPr>
          </a:p>
        </p:txBody>
      </p:sp>
      <p:sp>
        <p:nvSpPr>
          <p:cNvPr id="4" name="object 4"/>
          <p:cNvSpPr txBox="1"/>
          <p:nvPr/>
        </p:nvSpPr>
        <p:spPr>
          <a:xfrm>
            <a:off x="305595" y="4451986"/>
            <a:ext cx="8993885" cy="2180405"/>
          </a:xfrm>
          <a:prstGeom prst="rect">
            <a:avLst/>
          </a:prstGeom>
          <a:ln w="9520">
            <a:solidFill>
              <a:srgbClr val="000000"/>
            </a:solidFill>
          </a:ln>
        </p:spPr>
        <p:txBody>
          <a:bodyPr vert="horz" wrap="square" lIns="0" tIns="178118" rIns="0" bIns="0" rtlCol="0">
            <a:spAutoFit/>
          </a:bodyPr>
          <a:lstStyle/>
          <a:p>
            <a:pPr marL="157861" marR="23051">
              <a:lnSpc>
                <a:spcPts val="2640"/>
              </a:lnSpc>
              <a:spcBef>
                <a:spcPts val="1403"/>
              </a:spcBef>
            </a:pPr>
            <a:r>
              <a:rPr sz="2310" dirty="0">
                <a:latin typeface="Arial"/>
                <a:cs typeface="Arial"/>
              </a:rPr>
              <a:t>“It </a:t>
            </a:r>
            <a:r>
              <a:rPr sz="2310" spc="-6" dirty="0">
                <a:latin typeface="Arial"/>
                <a:cs typeface="Arial"/>
              </a:rPr>
              <a:t>is not</a:t>
            </a:r>
            <a:r>
              <a:rPr sz="2310" spc="6" dirty="0">
                <a:latin typeface="Arial"/>
                <a:cs typeface="Arial"/>
              </a:rPr>
              <a:t> </a:t>
            </a:r>
            <a:r>
              <a:rPr sz="2310" dirty="0">
                <a:latin typeface="Arial"/>
                <a:cs typeface="Arial"/>
              </a:rPr>
              <a:t>my</a:t>
            </a:r>
            <a:r>
              <a:rPr sz="2310" spc="-6" dirty="0">
                <a:latin typeface="Arial"/>
                <a:cs typeface="Arial"/>
              </a:rPr>
              <a:t> aim</a:t>
            </a:r>
            <a:r>
              <a:rPr sz="2310" spc="-11" dirty="0">
                <a:latin typeface="Arial"/>
                <a:cs typeface="Arial"/>
              </a:rPr>
              <a:t> </a:t>
            </a:r>
            <a:r>
              <a:rPr sz="2310" spc="6" dirty="0">
                <a:latin typeface="Arial"/>
                <a:cs typeface="Arial"/>
              </a:rPr>
              <a:t>to</a:t>
            </a:r>
            <a:r>
              <a:rPr sz="2310" spc="-17" dirty="0">
                <a:latin typeface="Arial"/>
                <a:cs typeface="Arial"/>
              </a:rPr>
              <a:t> </a:t>
            </a:r>
            <a:r>
              <a:rPr sz="2310" spc="-6" dirty="0">
                <a:latin typeface="Arial"/>
                <a:cs typeface="Arial"/>
              </a:rPr>
              <a:t>surprise</a:t>
            </a:r>
            <a:r>
              <a:rPr sz="2310" spc="-11" dirty="0">
                <a:latin typeface="Arial"/>
                <a:cs typeface="Arial"/>
              </a:rPr>
              <a:t> </a:t>
            </a:r>
            <a:r>
              <a:rPr sz="2310" spc="-6" dirty="0">
                <a:latin typeface="Arial"/>
                <a:cs typeface="Arial"/>
              </a:rPr>
              <a:t>or</a:t>
            </a:r>
            <a:r>
              <a:rPr sz="2310" dirty="0">
                <a:latin typeface="Arial"/>
                <a:cs typeface="Arial"/>
              </a:rPr>
              <a:t> </a:t>
            </a:r>
            <a:r>
              <a:rPr sz="2310" spc="-6" dirty="0">
                <a:latin typeface="Arial"/>
                <a:cs typeface="Arial"/>
              </a:rPr>
              <a:t>shock you,</a:t>
            </a:r>
            <a:r>
              <a:rPr sz="2310" spc="6" dirty="0">
                <a:latin typeface="Arial"/>
                <a:cs typeface="Arial"/>
              </a:rPr>
              <a:t> </a:t>
            </a:r>
            <a:r>
              <a:rPr sz="2310" spc="-6" dirty="0">
                <a:latin typeface="Arial"/>
                <a:cs typeface="Arial"/>
              </a:rPr>
              <a:t>but</a:t>
            </a:r>
            <a:r>
              <a:rPr sz="2310" dirty="0">
                <a:latin typeface="Arial"/>
                <a:cs typeface="Arial"/>
              </a:rPr>
              <a:t> the</a:t>
            </a:r>
            <a:r>
              <a:rPr sz="2310" spc="-11" dirty="0">
                <a:latin typeface="Arial"/>
                <a:cs typeface="Arial"/>
              </a:rPr>
              <a:t> </a:t>
            </a:r>
            <a:r>
              <a:rPr sz="2310" spc="-6" dirty="0">
                <a:latin typeface="Arial"/>
                <a:cs typeface="Arial"/>
              </a:rPr>
              <a:t>simplest</a:t>
            </a:r>
            <a:r>
              <a:rPr sz="2310" spc="6" dirty="0">
                <a:latin typeface="Arial"/>
                <a:cs typeface="Arial"/>
              </a:rPr>
              <a:t> </a:t>
            </a:r>
            <a:r>
              <a:rPr sz="2310" spc="-6" dirty="0">
                <a:latin typeface="Arial"/>
                <a:cs typeface="Arial"/>
              </a:rPr>
              <a:t>way </a:t>
            </a:r>
            <a:r>
              <a:rPr sz="2310" dirty="0">
                <a:latin typeface="Arial"/>
                <a:cs typeface="Arial"/>
              </a:rPr>
              <a:t>I</a:t>
            </a:r>
            <a:r>
              <a:rPr sz="2310" spc="6" dirty="0">
                <a:latin typeface="Arial"/>
                <a:cs typeface="Arial"/>
              </a:rPr>
              <a:t> </a:t>
            </a:r>
            <a:r>
              <a:rPr sz="2310" spc="-6" dirty="0">
                <a:latin typeface="Arial"/>
                <a:cs typeface="Arial"/>
              </a:rPr>
              <a:t>can </a:t>
            </a:r>
            <a:r>
              <a:rPr sz="2310" spc="-627" dirty="0">
                <a:latin typeface="Arial"/>
                <a:cs typeface="Arial"/>
              </a:rPr>
              <a:t> </a:t>
            </a:r>
            <a:r>
              <a:rPr sz="2310" spc="-6" dirty="0">
                <a:latin typeface="Arial"/>
                <a:cs typeface="Arial"/>
              </a:rPr>
              <a:t>summarise it is </a:t>
            </a:r>
            <a:r>
              <a:rPr sz="2310" spc="6" dirty="0">
                <a:latin typeface="Arial"/>
                <a:cs typeface="Arial"/>
              </a:rPr>
              <a:t>to </a:t>
            </a:r>
            <a:r>
              <a:rPr sz="2310" spc="-6" dirty="0">
                <a:latin typeface="Arial"/>
                <a:cs typeface="Arial"/>
              </a:rPr>
              <a:t>say that there are now in </a:t>
            </a:r>
            <a:r>
              <a:rPr sz="2310" dirty="0">
                <a:latin typeface="Arial"/>
                <a:cs typeface="Arial"/>
              </a:rPr>
              <a:t>the </a:t>
            </a:r>
            <a:r>
              <a:rPr sz="2310" spc="-6" dirty="0">
                <a:latin typeface="Arial"/>
                <a:cs typeface="Arial"/>
              </a:rPr>
              <a:t>world machines that </a:t>
            </a:r>
            <a:r>
              <a:rPr sz="2310" spc="-627" dirty="0">
                <a:latin typeface="Arial"/>
                <a:cs typeface="Arial"/>
              </a:rPr>
              <a:t> </a:t>
            </a:r>
            <a:r>
              <a:rPr sz="2310" spc="-6" dirty="0">
                <a:latin typeface="Arial"/>
                <a:cs typeface="Arial"/>
              </a:rPr>
              <a:t>think,</a:t>
            </a:r>
            <a:r>
              <a:rPr sz="2310" dirty="0">
                <a:latin typeface="Arial"/>
                <a:cs typeface="Arial"/>
              </a:rPr>
              <a:t> </a:t>
            </a:r>
            <a:r>
              <a:rPr sz="2310" spc="-6" dirty="0">
                <a:latin typeface="Arial"/>
                <a:cs typeface="Arial"/>
              </a:rPr>
              <a:t>that</a:t>
            </a:r>
            <a:r>
              <a:rPr sz="2310" spc="6" dirty="0">
                <a:latin typeface="Arial"/>
                <a:cs typeface="Arial"/>
              </a:rPr>
              <a:t> </a:t>
            </a:r>
            <a:r>
              <a:rPr sz="2310" spc="-6" dirty="0">
                <a:latin typeface="Arial"/>
                <a:cs typeface="Arial"/>
              </a:rPr>
              <a:t>learn</a:t>
            </a:r>
            <a:r>
              <a:rPr sz="2310" spc="-11" dirty="0">
                <a:latin typeface="Arial"/>
                <a:cs typeface="Arial"/>
              </a:rPr>
              <a:t> </a:t>
            </a:r>
            <a:r>
              <a:rPr sz="2310" spc="-6" dirty="0">
                <a:latin typeface="Arial"/>
                <a:cs typeface="Arial"/>
              </a:rPr>
              <a:t>and</a:t>
            </a:r>
            <a:r>
              <a:rPr sz="2310" spc="-11" dirty="0">
                <a:latin typeface="Arial"/>
                <a:cs typeface="Arial"/>
              </a:rPr>
              <a:t> </a:t>
            </a:r>
            <a:r>
              <a:rPr sz="2310" spc="-6" dirty="0">
                <a:latin typeface="Arial"/>
                <a:cs typeface="Arial"/>
              </a:rPr>
              <a:t>that</a:t>
            </a:r>
            <a:r>
              <a:rPr sz="2310" spc="6" dirty="0">
                <a:latin typeface="Arial"/>
                <a:cs typeface="Arial"/>
              </a:rPr>
              <a:t> </a:t>
            </a:r>
            <a:r>
              <a:rPr sz="2310" spc="-6" dirty="0">
                <a:latin typeface="Arial"/>
                <a:cs typeface="Arial"/>
              </a:rPr>
              <a:t>create.</a:t>
            </a:r>
            <a:r>
              <a:rPr sz="2310" spc="6" dirty="0">
                <a:latin typeface="Arial"/>
                <a:cs typeface="Arial"/>
              </a:rPr>
              <a:t> </a:t>
            </a:r>
            <a:r>
              <a:rPr sz="2310" spc="-6" dirty="0">
                <a:latin typeface="Arial"/>
                <a:cs typeface="Arial"/>
              </a:rPr>
              <a:t>Moreover,</a:t>
            </a:r>
            <a:r>
              <a:rPr sz="2310" spc="6" dirty="0">
                <a:latin typeface="Arial"/>
                <a:cs typeface="Arial"/>
              </a:rPr>
              <a:t> </a:t>
            </a:r>
            <a:r>
              <a:rPr sz="2310" spc="-6" dirty="0">
                <a:latin typeface="Arial"/>
                <a:cs typeface="Arial"/>
              </a:rPr>
              <a:t>their</a:t>
            </a:r>
            <a:r>
              <a:rPr sz="2310" dirty="0">
                <a:latin typeface="Arial"/>
                <a:cs typeface="Arial"/>
              </a:rPr>
              <a:t> </a:t>
            </a:r>
            <a:r>
              <a:rPr sz="2310" spc="-6" dirty="0">
                <a:latin typeface="Arial"/>
                <a:cs typeface="Arial"/>
              </a:rPr>
              <a:t>ability </a:t>
            </a:r>
            <a:r>
              <a:rPr sz="2310" spc="6" dirty="0">
                <a:latin typeface="Arial"/>
                <a:cs typeface="Arial"/>
              </a:rPr>
              <a:t>to</a:t>
            </a:r>
            <a:r>
              <a:rPr sz="2310" spc="-17" dirty="0">
                <a:latin typeface="Arial"/>
                <a:cs typeface="Arial"/>
              </a:rPr>
              <a:t> </a:t>
            </a:r>
            <a:r>
              <a:rPr sz="2310" spc="-6" dirty="0">
                <a:latin typeface="Arial"/>
                <a:cs typeface="Arial"/>
              </a:rPr>
              <a:t>do</a:t>
            </a:r>
            <a:r>
              <a:rPr sz="2310" spc="-11" dirty="0">
                <a:latin typeface="Arial"/>
                <a:cs typeface="Arial"/>
              </a:rPr>
              <a:t> </a:t>
            </a:r>
            <a:r>
              <a:rPr sz="2310" spc="-6" dirty="0">
                <a:latin typeface="Arial"/>
                <a:cs typeface="Arial"/>
              </a:rPr>
              <a:t>these </a:t>
            </a:r>
            <a:r>
              <a:rPr sz="2310" dirty="0">
                <a:latin typeface="Arial"/>
                <a:cs typeface="Arial"/>
              </a:rPr>
              <a:t> </a:t>
            </a:r>
            <a:r>
              <a:rPr sz="2310" spc="-6" dirty="0">
                <a:latin typeface="Arial"/>
                <a:cs typeface="Arial"/>
              </a:rPr>
              <a:t>things is </a:t>
            </a:r>
            <a:r>
              <a:rPr sz="2310" spc="-11" dirty="0">
                <a:latin typeface="Arial"/>
                <a:cs typeface="Arial"/>
              </a:rPr>
              <a:t>going </a:t>
            </a:r>
            <a:r>
              <a:rPr sz="2310" spc="6" dirty="0">
                <a:latin typeface="Arial"/>
                <a:cs typeface="Arial"/>
              </a:rPr>
              <a:t>to </a:t>
            </a:r>
            <a:r>
              <a:rPr sz="2310" spc="-6" dirty="0">
                <a:latin typeface="Arial"/>
                <a:cs typeface="Arial"/>
              </a:rPr>
              <a:t>increase rapidly until, in </a:t>
            </a:r>
            <a:r>
              <a:rPr sz="2310" spc="6" dirty="0">
                <a:latin typeface="Arial"/>
                <a:cs typeface="Arial"/>
              </a:rPr>
              <a:t>a </a:t>
            </a:r>
            <a:r>
              <a:rPr sz="2310" spc="-6" dirty="0">
                <a:latin typeface="Arial"/>
                <a:cs typeface="Arial"/>
              </a:rPr>
              <a:t>visible future, </a:t>
            </a:r>
            <a:r>
              <a:rPr sz="2310" dirty="0">
                <a:latin typeface="Arial"/>
                <a:cs typeface="Arial"/>
              </a:rPr>
              <a:t>the </a:t>
            </a:r>
            <a:r>
              <a:rPr sz="2310" spc="-6" dirty="0">
                <a:latin typeface="Arial"/>
                <a:cs typeface="Arial"/>
              </a:rPr>
              <a:t>range </a:t>
            </a:r>
            <a:r>
              <a:rPr sz="2310" dirty="0">
                <a:latin typeface="Arial"/>
                <a:cs typeface="Arial"/>
              </a:rPr>
              <a:t> </a:t>
            </a:r>
            <a:r>
              <a:rPr sz="2310" spc="-6" dirty="0">
                <a:latin typeface="Arial"/>
                <a:cs typeface="Arial"/>
              </a:rPr>
              <a:t>of problems they can </a:t>
            </a:r>
            <a:r>
              <a:rPr sz="2310" spc="-11" dirty="0">
                <a:latin typeface="Arial"/>
                <a:cs typeface="Arial"/>
              </a:rPr>
              <a:t>handle </a:t>
            </a:r>
            <a:r>
              <a:rPr sz="2310" spc="-6" dirty="0">
                <a:latin typeface="Arial"/>
                <a:cs typeface="Arial"/>
              </a:rPr>
              <a:t>will be coextensive with </a:t>
            </a:r>
            <a:r>
              <a:rPr sz="2310" dirty="0">
                <a:latin typeface="Arial"/>
                <a:cs typeface="Arial"/>
              </a:rPr>
              <a:t>the </a:t>
            </a:r>
            <a:r>
              <a:rPr sz="2310" spc="-6" dirty="0">
                <a:latin typeface="Arial"/>
                <a:cs typeface="Arial"/>
              </a:rPr>
              <a:t>range </a:t>
            </a:r>
            <a:r>
              <a:rPr sz="2310" spc="6" dirty="0">
                <a:latin typeface="Arial"/>
                <a:cs typeface="Arial"/>
              </a:rPr>
              <a:t>to </a:t>
            </a:r>
            <a:r>
              <a:rPr sz="2310" spc="11" dirty="0">
                <a:latin typeface="Arial"/>
                <a:cs typeface="Arial"/>
              </a:rPr>
              <a:t> </a:t>
            </a:r>
            <a:r>
              <a:rPr sz="2310" spc="-6" dirty="0">
                <a:latin typeface="Arial"/>
                <a:cs typeface="Arial"/>
              </a:rPr>
              <a:t>which</a:t>
            </a:r>
            <a:r>
              <a:rPr sz="2310" spc="-17" dirty="0">
                <a:latin typeface="Arial"/>
                <a:cs typeface="Arial"/>
              </a:rPr>
              <a:t> </a:t>
            </a:r>
            <a:r>
              <a:rPr sz="2310" dirty="0">
                <a:latin typeface="Arial"/>
                <a:cs typeface="Arial"/>
              </a:rPr>
              <a:t>the</a:t>
            </a:r>
            <a:r>
              <a:rPr sz="2310" spc="-11" dirty="0">
                <a:latin typeface="Arial"/>
                <a:cs typeface="Arial"/>
              </a:rPr>
              <a:t> </a:t>
            </a:r>
            <a:r>
              <a:rPr sz="2310" spc="-6" dirty="0">
                <a:latin typeface="Arial"/>
                <a:cs typeface="Arial"/>
              </a:rPr>
              <a:t>human</a:t>
            </a:r>
            <a:r>
              <a:rPr sz="2310" spc="-11" dirty="0">
                <a:latin typeface="Arial"/>
                <a:cs typeface="Arial"/>
              </a:rPr>
              <a:t> </a:t>
            </a:r>
            <a:r>
              <a:rPr sz="2310" spc="-6" dirty="0">
                <a:latin typeface="Arial"/>
                <a:cs typeface="Arial"/>
              </a:rPr>
              <a:t>mind</a:t>
            </a:r>
            <a:r>
              <a:rPr sz="2310" spc="-11" dirty="0">
                <a:latin typeface="Arial"/>
                <a:cs typeface="Arial"/>
              </a:rPr>
              <a:t> </a:t>
            </a:r>
            <a:r>
              <a:rPr sz="2310" spc="-6" dirty="0">
                <a:latin typeface="Arial"/>
                <a:cs typeface="Arial"/>
              </a:rPr>
              <a:t>has</a:t>
            </a:r>
            <a:r>
              <a:rPr sz="2310" spc="-11" dirty="0">
                <a:latin typeface="Arial"/>
                <a:cs typeface="Arial"/>
              </a:rPr>
              <a:t> </a:t>
            </a:r>
            <a:r>
              <a:rPr sz="2310" spc="-6" dirty="0">
                <a:latin typeface="Arial"/>
                <a:cs typeface="Arial"/>
              </a:rPr>
              <a:t>been</a:t>
            </a:r>
            <a:r>
              <a:rPr sz="2310" spc="-11" dirty="0">
                <a:latin typeface="Arial"/>
                <a:cs typeface="Arial"/>
              </a:rPr>
              <a:t> applied”</a:t>
            </a:r>
            <a:endParaRPr sz="2310">
              <a:latin typeface="Arial"/>
              <a:cs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6955790" cy="554383"/>
          </a:xfrm>
          <a:prstGeom prst="rect">
            <a:avLst/>
          </a:prstGeom>
        </p:spPr>
        <p:txBody>
          <a:bodyPr vert="horz" wrap="square" lIns="0" tIns="12573" rIns="0" bIns="0" rtlCol="0">
            <a:spAutoFit/>
          </a:bodyPr>
          <a:lstStyle/>
          <a:p>
            <a:pPr marL="13970">
              <a:spcBef>
                <a:spcPts val="99"/>
              </a:spcBef>
            </a:pPr>
            <a:r>
              <a:rPr sz="3520" spc="-6" dirty="0">
                <a:solidFill>
                  <a:srgbClr val="002147"/>
                </a:solidFill>
              </a:rPr>
              <a:t>Existential</a:t>
            </a:r>
            <a:r>
              <a:rPr sz="3520" spc="-22" dirty="0">
                <a:solidFill>
                  <a:srgbClr val="002147"/>
                </a:solidFill>
              </a:rPr>
              <a:t> </a:t>
            </a:r>
            <a:r>
              <a:rPr sz="3520" spc="-6" dirty="0">
                <a:solidFill>
                  <a:srgbClr val="002147"/>
                </a:solidFill>
              </a:rPr>
              <a:t>Risk</a:t>
            </a:r>
            <a:r>
              <a:rPr sz="3520" spc="-22" dirty="0">
                <a:solidFill>
                  <a:srgbClr val="002147"/>
                </a:solidFill>
              </a:rPr>
              <a:t> </a:t>
            </a:r>
            <a:r>
              <a:rPr sz="3520" spc="-11" dirty="0">
                <a:solidFill>
                  <a:srgbClr val="002147"/>
                </a:solidFill>
              </a:rPr>
              <a:t>and</a:t>
            </a:r>
            <a:r>
              <a:rPr sz="3520" spc="-28" dirty="0">
                <a:solidFill>
                  <a:srgbClr val="002147"/>
                </a:solidFill>
              </a:rPr>
              <a:t> </a:t>
            </a:r>
            <a:r>
              <a:rPr sz="3520" spc="-6" dirty="0">
                <a:solidFill>
                  <a:srgbClr val="002147"/>
                </a:solidFill>
              </a:rPr>
              <a:t>Fear</a:t>
            </a:r>
            <a:endParaRPr sz="3520" dirty="0"/>
          </a:p>
        </p:txBody>
      </p:sp>
      <p:sp>
        <p:nvSpPr>
          <p:cNvPr id="3" name="object 3"/>
          <p:cNvSpPr txBox="1"/>
          <p:nvPr/>
        </p:nvSpPr>
        <p:spPr>
          <a:xfrm>
            <a:off x="740410" y="1827021"/>
            <a:ext cx="9089390" cy="5131533"/>
          </a:xfrm>
          <a:prstGeom prst="rect">
            <a:avLst/>
          </a:prstGeom>
        </p:spPr>
        <p:txBody>
          <a:bodyPr vert="horz" wrap="square" lIns="0" tIns="40513" rIns="0" bIns="0" rtlCol="0">
            <a:spAutoFit/>
          </a:bodyPr>
          <a:lstStyle/>
          <a:p>
            <a:pPr marL="13970" marR="5588">
              <a:lnSpc>
                <a:spcPts val="2640"/>
              </a:lnSpc>
              <a:spcBef>
                <a:spcPts val="319"/>
              </a:spcBef>
            </a:pPr>
            <a:r>
              <a:rPr sz="2310" spc="-6" dirty="0">
                <a:latin typeface="Arial"/>
                <a:cs typeface="Arial"/>
              </a:rPr>
              <a:t>“Intelligent</a:t>
            </a:r>
            <a:r>
              <a:rPr sz="2310" spc="6" dirty="0">
                <a:latin typeface="Arial"/>
                <a:cs typeface="Arial"/>
              </a:rPr>
              <a:t> </a:t>
            </a:r>
            <a:r>
              <a:rPr sz="2310" spc="-6" dirty="0">
                <a:latin typeface="Arial"/>
                <a:cs typeface="Arial"/>
              </a:rPr>
              <a:t>machines are</a:t>
            </a:r>
            <a:r>
              <a:rPr sz="2310" spc="-11" dirty="0">
                <a:latin typeface="Arial"/>
                <a:cs typeface="Arial"/>
              </a:rPr>
              <a:t> </a:t>
            </a:r>
            <a:r>
              <a:rPr sz="2310" spc="-6" dirty="0">
                <a:latin typeface="Arial"/>
                <a:cs typeface="Arial"/>
              </a:rPr>
              <a:t>quite</a:t>
            </a:r>
            <a:r>
              <a:rPr sz="2310" spc="-11" dirty="0">
                <a:latin typeface="Arial"/>
                <a:cs typeface="Arial"/>
              </a:rPr>
              <a:t> possibly</a:t>
            </a:r>
            <a:r>
              <a:rPr sz="2310" spc="-6" dirty="0">
                <a:latin typeface="Arial"/>
                <a:cs typeface="Arial"/>
              </a:rPr>
              <a:t> </a:t>
            </a:r>
            <a:r>
              <a:rPr sz="2310" dirty="0">
                <a:latin typeface="Arial"/>
                <a:cs typeface="Arial"/>
              </a:rPr>
              <a:t>the</a:t>
            </a:r>
            <a:r>
              <a:rPr sz="2310" spc="-11" dirty="0">
                <a:latin typeface="Arial"/>
                <a:cs typeface="Arial"/>
              </a:rPr>
              <a:t> </a:t>
            </a:r>
            <a:r>
              <a:rPr sz="2310" spc="-6" dirty="0">
                <a:latin typeface="Arial"/>
                <a:cs typeface="Arial"/>
              </a:rPr>
              <a:t>most</a:t>
            </a:r>
            <a:r>
              <a:rPr sz="2310" spc="11" dirty="0">
                <a:latin typeface="Arial"/>
                <a:cs typeface="Arial"/>
              </a:rPr>
              <a:t> </a:t>
            </a:r>
            <a:r>
              <a:rPr sz="2310" spc="-6" dirty="0">
                <a:latin typeface="Arial"/>
                <a:cs typeface="Arial"/>
              </a:rPr>
              <a:t>important</a:t>
            </a:r>
            <a:r>
              <a:rPr sz="2310" spc="6" dirty="0">
                <a:latin typeface="Arial"/>
                <a:cs typeface="Arial"/>
              </a:rPr>
              <a:t> </a:t>
            </a:r>
            <a:r>
              <a:rPr sz="2310" spc="-6" dirty="0">
                <a:latin typeface="Arial"/>
                <a:cs typeface="Arial"/>
              </a:rPr>
              <a:t>and</a:t>
            </a:r>
            <a:r>
              <a:rPr sz="2310" spc="-11" dirty="0">
                <a:latin typeface="Arial"/>
                <a:cs typeface="Arial"/>
              </a:rPr>
              <a:t> </a:t>
            </a:r>
            <a:r>
              <a:rPr sz="2310" spc="-6" dirty="0">
                <a:latin typeface="Arial"/>
                <a:cs typeface="Arial"/>
              </a:rPr>
              <a:t>most </a:t>
            </a:r>
            <a:r>
              <a:rPr sz="2310" spc="-627" dirty="0">
                <a:latin typeface="Arial"/>
                <a:cs typeface="Arial"/>
              </a:rPr>
              <a:t> </a:t>
            </a:r>
            <a:r>
              <a:rPr sz="2310" spc="-6" dirty="0">
                <a:latin typeface="Arial"/>
                <a:cs typeface="Arial"/>
              </a:rPr>
              <a:t>daunting</a:t>
            </a:r>
            <a:r>
              <a:rPr sz="2310" spc="-17" dirty="0">
                <a:latin typeface="Arial"/>
                <a:cs typeface="Arial"/>
              </a:rPr>
              <a:t> </a:t>
            </a:r>
            <a:r>
              <a:rPr sz="2310" spc="-11" dirty="0">
                <a:latin typeface="Arial"/>
                <a:cs typeface="Arial"/>
              </a:rPr>
              <a:t>challenge </a:t>
            </a:r>
            <a:r>
              <a:rPr sz="2310" spc="-6" dirty="0">
                <a:latin typeface="Arial"/>
                <a:cs typeface="Arial"/>
              </a:rPr>
              <a:t>humanity has ever</a:t>
            </a:r>
            <a:r>
              <a:rPr sz="2310" dirty="0">
                <a:latin typeface="Arial"/>
                <a:cs typeface="Arial"/>
              </a:rPr>
              <a:t> </a:t>
            </a:r>
            <a:r>
              <a:rPr sz="2310" spc="-6" dirty="0">
                <a:latin typeface="Arial"/>
                <a:cs typeface="Arial"/>
              </a:rPr>
              <a:t>faced.”</a:t>
            </a:r>
            <a:endParaRPr sz="2310" dirty="0">
              <a:latin typeface="Arial"/>
              <a:cs typeface="Arial"/>
            </a:endParaRPr>
          </a:p>
          <a:p>
            <a:pPr marL="6049010">
              <a:lnSpc>
                <a:spcPts val="2574"/>
              </a:lnSpc>
            </a:pPr>
            <a:r>
              <a:rPr sz="2310" spc="-6" dirty="0">
                <a:latin typeface="Arial"/>
                <a:cs typeface="Arial"/>
              </a:rPr>
              <a:t>Nick</a:t>
            </a:r>
            <a:r>
              <a:rPr sz="2310" spc="-50" dirty="0">
                <a:latin typeface="Arial"/>
                <a:cs typeface="Arial"/>
              </a:rPr>
              <a:t> </a:t>
            </a:r>
            <a:r>
              <a:rPr sz="2310" spc="-6" dirty="0">
                <a:latin typeface="Arial"/>
                <a:cs typeface="Arial"/>
              </a:rPr>
              <a:t>Bostrom</a:t>
            </a:r>
            <a:endParaRPr sz="2310" dirty="0">
              <a:latin typeface="Arial"/>
              <a:cs typeface="Arial"/>
            </a:endParaRPr>
          </a:p>
          <a:p>
            <a:pPr>
              <a:spcBef>
                <a:spcPts val="44"/>
              </a:spcBef>
            </a:pPr>
            <a:endParaRPr sz="2145" dirty="0">
              <a:latin typeface="Arial"/>
              <a:cs typeface="Arial"/>
            </a:endParaRPr>
          </a:p>
          <a:p>
            <a:pPr marL="13970">
              <a:lnSpc>
                <a:spcPts val="2706"/>
              </a:lnSpc>
            </a:pPr>
            <a:r>
              <a:rPr sz="2310" spc="-6" dirty="0">
                <a:latin typeface="Arial"/>
                <a:cs typeface="Arial"/>
              </a:rPr>
              <a:t>“Artificial</a:t>
            </a:r>
            <a:r>
              <a:rPr sz="2310" spc="-11" dirty="0">
                <a:latin typeface="Arial"/>
                <a:cs typeface="Arial"/>
              </a:rPr>
              <a:t> </a:t>
            </a:r>
            <a:r>
              <a:rPr sz="2310" spc="-6" dirty="0">
                <a:latin typeface="Arial"/>
                <a:cs typeface="Arial"/>
              </a:rPr>
              <a:t>Intelligence</a:t>
            </a:r>
            <a:r>
              <a:rPr sz="2310" spc="-11" dirty="0">
                <a:latin typeface="Arial"/>
                <a:cs typeface="Arial"/>
              </a:rPr>
              <a:t> </a:t>
            </a:r>
            <a:r>
              <a:rPr sz="2310" spc="-6" dirty="0">
                <a:latin typeface="Arial"/>
                <a:cs typeface="Arial"/>
              </a:rPr>
              <a:t>could</a:t>
            </a:r>
            <a:r>
              <a:rPr sz="2310" spc="-11" dirty="0">
                <a:latin typeface="Arial"/>
                <a:cs typeface="Arial"/>
              </a:rPr>
              <a:t> spell</a:t>
            </a:r>
            <a:r>
              <a:rPr sz="2310" spc="-6" dirty="0">
                <a:latin typeface="Arial"/>
                <a:cs typeface="Arial"/>
              </a:rPr>
              <a:t> </a:t>
            </a:r>
            <a:r>
              <a:rPr sz="2310" dirty="0">
                <a:latin typeface="Arial"/>
                <a:cs typeface="Arial"/>
              </a:rPr>
              <a:t>the</a:t>
            </a:r>
            <a:r>
              <a:rPr sz="2310" spc="-11" dirty="0">
                <a:latin typeface="Arial"/>
                <a:cs typeface="Arial"/>
              </a:rPr>
              <a:t> </a:t>
            </a:r>
            <a:r>
              <a:rPr sz="2310" spc="-6" dirty="0">
                <a:latin typeface="Arial"/>
                <a:cs typeface="Arial"/>
              </a:rPr>
              <a:t>end</a:t>
            </a:r>
            <a:r>
              <a:rPr sz="2310" spc="-11" dirty="0">
                <a:latin typeface="Arial"/>
                <a:cs typeface="Arial"/>
              </a:rPr>
              <a:t> </a:t>
            </a:r>
            <a:r>
              <a:rPr sz="2310" spc="-6" dirty="0">
                <a:latin typeface="Arial"/>
                <a:cs typeface="Arial"/>
              </a:rPr>
              <a:t>of</a:t>
            </a:r>
            <a:r>
              <a:rPr sz="2310" dirty="0">
                <a:latin typeface="Arial"/>
                <a:cs typeface="Arial"/>
              </a:rPr>
              <a:t> </a:t>
            </a:r>
            <a:r>
              <a:rPr sz="2310" spc="-6" dirty="0">
                <a:latin typeface="Arial"/>
                <a:cs typeface="Arial"/>
              </a:rPr>
              <a:t>Human</a:t>
            </a:r>
            <a:r>
              <a:rPr sz="2310" spc="-11" dirty="0">
                <a:latin typeface="Arial"/>
                <a:cs typeface="Arial"/>
              </a:rPr>
              <a:t> </a:t>
            </a:r>
            <a:r>
              <a:rPr sz="2310" spc="-6" dirty="0">
                <a:latin typeface="Arial"/>
                <a:cs typeface="Arial"/>
              </a:rPr>
              <a:t>Race</a:t>
            </a:r>
            <a:r>
              <a:rPr sz="2310" spc="-11" dirty="0">
                <a:latin typeface="Arial"/>
                <a:cs typeface="Arial"/>
              </a:rPr>
              <a:t> </a:t>
            </a:r>
            <a:r>
              <a:rPr sz="2310" dirty="0">
                <a:latin typeface="Arial"/>
                <a:cs typeface="Arial"/>
              </a:rPr>
              <a:t>“</a:t>
            </a:r>
          </a:p>
          <a:p>
            <a:pPr marL="6049010">
              <a:lnSpc>
                <a:spcPts val="2706"/>
              </a:lnSpc>
            </a:pPr>
            <a:r>
              <a:rPr sz="2310" spc="-6" dirty="0">
                <a:latin typeface="Arial"/>
                <a:cs typeface="Arial"/>
              </a:rPr>
              <a:t>Stephen</a:t>
            </a:r>
            <a:r>
              <a:rPr sz="2310" spc="-61" dirty="0">
                <a:latin typeface="Arial"/>
                <a:cs typeface="Arial"/>
              </a:rPr>
              <a:t> </a:t>
            </a:r>
            <a:r>
              <a:rPr sz="2310" spc="-6" dirty="0">
                <a:latin typeface="Arial"/>
                <a:cs typeface="Arial"/>
              </a:rPr>
              <a:t>Hawking</a:t>
            </a:r>
            <a:endParaRPr sz="2310" dirty="0">
              <a:latin typeface="Arial"/>
              <a:cs typeface="Arial"/>
            </a:endParaRPr>
          </a:p>
          <a:p>
            <a:pPr>
              <a:spcBef>
                <a:spcPts val="38"/>
              </a:spcBef>
            </a:pPr>
            <a:endParaRPr sz="2145" dirty="0">
              <a:latin typeface="Arial"/>
              <a:cs typeface="Arial"/>
            </a:endParaRPr>
          </a:p>
          <a:p>
            <a:pPr marL="13970">
              <a:lnSpc>
                <a:spcPts val="2706"/>
              </a:lnSpc>
            </a:pPr>
            <a:r>
              <a:rPr sz="2310" dirty="0">
                <a:latin typeface="Arial"/>
                <a:cs typeface="Arial"/>
              </a:rPr>
              <a:t>“AI</a:t>
            </a:r>
            <a:r>
              <a:rPr sz="2310" spc="11" dirty="0">
                <a:latin typeface="Arial"/>
                <a:cs typeface="Arial"/>
              </a:rPr>
              <a:t> </a:t>
            </a:r>
            <a:r>
              <a:rPr sz="2310" spc="-6" dirty="0">
                <a:latin typeface="Arial"/>
                <a:cs typeface="Arial"/>
              </a:rPr>
              <a:t>is</a:t>
            </a:r>
            <a:r>
              <a:rPr sz="2310" dirty="0">
                <a:latin typeface="Arial"/>
                <a:cs typeface="Arial"/>
              </a:rPr>
              <a:t> </a:t>
            </a:r>
            <a:r>
              <a:rPr sz="2310" spc="-6" dirty="0">
                <a:latin typeface="Arial"/>
                <a:cs typeface="Arial"/>
              </a:rPr>
              <a:t>potentially</a:t>
            </a:r>
            <a:r>
              <a:rPr sz="2310" dirty="0">
                <a:latin typeface="Arial"/>
                <a:cs typeface="Arial"/>
              </a:rPr>
              <a:t> </a:t>
            </a:r>
            <a:r>
              <a:rPr sz="2310" spc="-6" dirty="0">
                <a:latin typeface="Arial"/>
                <a:cs typeface="Arial"/>
              </a:rPr>
              <a:t>more </a:t>
            </a:r>
            <a:r>
              <a:rPr sz="2310" spc="-11" dirty="0">
                <a:latin typeface="Arial"/>
                <a:cs typeface="Arial"/>
              </a:rPr>
              <a:t>dangerous</a:t>
            </a:r>
            <a:r>
              <a:rPr sz="2310" dirty="0">
                <a:latin typeface="Arial"/>
                <a:cs typeface="Arial"/>
              </a:rPr>
              <a:t> </a:t>
            </a:r>
            <a:r>
              <a:rPr sz="2310" spc="-6" dirty="0">
                <a:latin typeface="Arial"/>
                <a:cs typeface="Arial"/>
              </a:rPr>
              <a:t>than </a:t>
            </a:r>
            <a:r>
              <a:rPr sz="2310" spc="-11" dirty="0">
                <a:latin typeface="Arial"/>
                <a:cs typeface="Arial"/>
              </a:rPr>
              <a:t>nuclear</a:t>
            </a:r>
            <a:r>
              <a:rPr sz="2310" spc="6" dirty="0">
                <a:latin typeface="Arial"/>
                <a:cs typeface="Arial"/>
              </a:rPr>
              <a:t> </a:t>
            </a:r>
            <a:r>
              <a:rPr sz="2310" spc="-11" dirty="0">
                <a:latin typeface="Arial"/>
                <a:cs typeface="Arial"/>
              </a:rPr>
              <a:t>weapons”</a:t>
            </a:r>
            <a:endParaRPr sz="2310" dirty="0">
              <a:latin typeface="Arial"/>
              <a:cs typeface="Arial"/>
            </a:endParaRPr>
          </a:p>
          <a:p>
            <a:pPr marL="6130735">
              <a:lnSpc>
                <a:spcPts val="2706"/>
              </a:lnSpc>
            </a:pPr>
            <a:r>
              <a:rPr sz="2310" spc="-6" dirty="0">
                <a:latin typeface="Arial"/>
                <a:cs typeface="Arial"/>
              </a:rPr>
              <a:t>Elon</a:t>
            </a:r>
            <a:r>
              <a:rPr sz="2310" spc="-50" dirty="0">
                <a:latin typeface="Arial"/>
                <a:cs typeface="Arial"/>
              </a:rPr>
              <a:t> </a:t>
            </a:r>
            <a:r>
              <a:rPr sz="2310" spc="-6" dirty="0">
                <a:latin typeface="Arial"/>
                <a:cs typeface="Arial"/>
              </a:rPr>
              <a:t>Musk</a:t>
            </a:r>
            <a:endParaRPr sz="2310" dirty="0">
              <a:latin typeface="Arial"/>
              <a:cs typeface="Arial"/>
            </a:endParaRPr>
          </a:p>
          <a:p>
            <a:pPr>
              <a:spcBef>
                <a:spcPts val="44"/>
              </a:spcBef>
            </a:pPr>
            <a:endParaRPr sz="2145" dirty="0">
              <a:latin typeface="Arial"/>
              <a:cs typeface="Arial"/>
            </a:endParaRPr>
          </a:p>
          <a:p>
            <a:pPr marL="13970">
              <a:lnSpc>
                <a:spcPts val="2706"/>
              </a:lnSpc>
            </a:pPr>
            <a:r>
              <a:rPr sz="2310" dirty="0">
                <a:latin typeface="Arial"/>
                <a:cs typeface="Arial"/>
              </a:rPr>
              <a:t>“I</a:t>
            </a:r>
            <a:r>
              <a:rPr sz="2310" spc="6" dirty="0">
                <a:latin typeface="Arial"/>
                <a:cs typeface="Arial"/>
              </a:rPr>
              <a:t> </a:t>
            </a:r>
            <a:r>
              <a:rPr sz="2310" spc="-11" dirty="0">
                <a:latin typeface="Arial"/>
                <a:cs typeface="Arial"/>
              </a:rPr>
              <a:t>don’t</a:t>
            </a:r>
            <a:r>
              <a:rPr sz="2310" spc="6" dirty="0">
                <a:latin typeface="Arial"/>
                <a:cs typeface="Arial"/>
              </a:rPr>
              <a:t> </a:t>
            </a:r>
            <a:r>
              <a:rPr sz="2310" spc="-6" dirty="0">
                <a:latin typeface="Arial"/>
                <a:cs typeface="Arial"/>
              </a:rPr>
              <a:t>understand</a:t>
            </a:r>
            <a:r>
              <a:rPr sz="2310" spc="-11" dirty="0">
                <a:latin typeface="Arial"/>
                <a:cs typeface="Arial"/>
              </a:rPr>
              <a:t> </a:t>
            </a:r>
            <a:r>
              <a:rPr sz="2310" spc="-6" dirty="0">
                <a:latin typeface="Arial"/>
                <a:cs typeface="Arial"/>
              </a:rPr>
              <a:t>why</a:t>
            </a:r>
            <a:r>
              <a:rPr sz="2310" dirty="0">
                <a:latin typeface="Arial"/>
                <a:cs typeface="Arial"/>
              </a:rPr>
              <a:t> </a:t>
            </a:r>
            <a:r>
              <a:rPr sz="2310" spc="-6" dirty="0">
                <a:latin typeface="Arial"/>
                <a:cs typeface="Arial"/>
              </a:rPr>
              <a:t>some</a:t>
            </a:r>
            <a:r>
              <a:rPr sz="2310" spc="-11" dirty="0">
                <a:latin typeface="Arial"/>
                <a:cs typeface="Arial"/>
              </a:rPr>
              <a:t> people </a:t>
            </a:r>
            <a:r>
              <a:rPr sz="2310" spc="-6" dirty="0">
                <a:latin typeface="Arial"/>
                <a:cs typeface="Arial"/>
              </a:rPr>
              <a:t>are</a:t>
            </a:r>
            <a:r>
              <a:rPr sz="2310" spc="-11" dirty="0">
                <a:latin typeface="Arial"/>
                <a:cs typeface="Arial"/>
              </a:rPr>
              <a:t> </a:t>
            </a:r>
            <a:r>
              <a:rPr sz="2310" spc="-6" dirty="0">
                <a:latin typeface="Arial"/>
                <a:cs typeface="Arial"/>
              </a:rPr>
              <a:t>not</a:t>
            </a:r>
            <a:r>
              <a:rPr sz="2310" spc="11" dirty="0">
                <a:latin typeface="Arial"/>
                <a:cs typeface="Arial"/>
              </a:rPr>
              <a:t> </a:t>
            </a:r>
            <a:r>
              <a:rPr sz="2310" spc="-6" dirty="0">
                <a:latin typeface="Arial"/>
                <a:cs typeface="Arial"/>
              </a:rPr>
              <a:t>concerned</a:t>
            </a:r>
            <a:r>
              <a:rPr sz="2310" spc="-11" dirty="0">
                <a:latin typeface="Arial"/>
                <a:cs typeface="Arial"/>
              </a:rPr>
              <a:t> about</a:t>
            </a:r>
            <a:r>
              <a:rPr sz="2310" spc="6" dirty="0">
                <a:latin typeface="Arial"/>
                <a:cs typeface="Arial"/>
              </a:rPr>
              <a:t> </a:t>
            </a:r>
            <a:r>
              <a:rPr sz="2310" dirty="0">
                <a:latin typeface="Arial"/>
                <a:cs typeface="Arial"/>
              </a:rPr>
              <a:t>AI”</a:t>
            </a:r>
          </a:p>
          <a:p>
            <a:pPr marL="6049010">
              <a:lnSpc>
                <a:spcPts val="2706"/>
              </a:lnSpc>
            </a:pPr>
            <a:r>
              <a:rPr sz="2310" spc="-6" dirty="0">
                <a:latin typeface="Arial"/>
                <a:cs typeface="Arial"/>
              </a:rPr>
              <a:t>Bill</a:t>
            </a:r>
            <a:r>
              <a:rPr sz="2310" spc="-44" dirty="0">
                <a:latin typeface="Arial"/>
                <a:cs typeface="Arial"/>
              </a:rPr>
              <a:t> </a:t>
            </a:r>
            <a:r>
              <a:rPr sz="2310" spc="-6" dirty="0">
                <a:latin typeface="Arial"/>
                <a:cs typeface="Arial"/>
              </a:rPr>
              <a:t>Gates</a:t>
            </a:r>
            <a:endParaRPr sz="2310" dirty="0">
              <a:latin typeface="Arial"/>
              <a:cs typeface="Arial"/>
            </a:endParaRPr>
          </a:p>
          <a:p>
            <a:pPr>
              <a:spcBef>
                <a:spcPts val="44"/>
              </a:spcBef>
            </a:pPr>
            <a:endParaRPr sz="2145" dirty="0">
              <a:latin typeface="Arial"/>
              <a:cs typeface="Arial"/>
            </a:endParaRPr>
          </a:p>
          <a:p>
            <a:pPr marL="13970">
              <a:lnSpc>
                <a:spcPts val="2706"/>
              </a:lnSpc>
            </a:pPr>
            <a:r>
              <a:rPr sz="2310" spc="-6" dirty="0">
                <a:latin typeface="Arial"/>
                <a:cs typeface="Arial"/>
              </a:rPr>
              <a:t>“Worrying </a:t>
            </a:r>
            <a:r>
              <a:rPr sz="2310" spc="-11" dirty="0">
                <a:latin typeface="Arial"/>
                <a:cs typeface="Arial"/>
              </a:rPr>
              <a:t>about</a:t>
            </a:r>
            <a:r>
              <a:rPr sz="2310" spc="17" dirty="0">
                <a:latin typeface="Arial"/>
                <a:cs typeface="Arial"/>
              </a:rPr>
              <a:t> </a:t>
            </a:r>
            <a:r>
              <a:rPr sz="2310" dirty="0">
                <a:latin typeface="Arial"/>
                <a:cs typeface="Arial"/>
              </a:rPr>
              <a:t>AI’ </a:t>
            </a:r>
            <a:r>
              <a:rPr sz="2310" spc="-6" dirty="0">
                <a:latin typeface="Arial"/>
                <a:cs typeface="Arial"/>
              </a:rPr>
              <a:t>is</a:t>
            </a:r>
            <a:r>
              <a:rPr sz="2310" spc="6" dirty="0">
                <a:latin typeface="Arial"/>
                <a:cs typeface="Arial"/>
              </a:rPr>
              <a:t> </a:t>
            </a:r>
            <a:r>
              <a:rPr sz="2310" spc="-6" dirty="0">
                <a:latin typeface="Arial"/>
                <a:cs typeface="Arial"/>
              </a:rPr>
              <a:t>like worrying</a:t>
            </a:r>
            <a:r>
              <a:rPr sz="2310" dirty="0">
                <a:latin typeface="Arial"/>
                <a:cs typeface="Arial"/>
              </a:rPr>
              <a:t> </a:t>
            </a:r>
            <a:r>
              <a:rPr sz="2310" spc="-11" dirty="0">
                <a:latin typeface="Arial"/>
                <a:cs typeface="Arial"/>
              </a:rPr>
              <a:t>about</a:t>
            </a:r>
            <a:r>
              <a:rPr sz="2310" spc="11" dirty="0">
                <a:latin typeface="Arial"/>
                <a:cs typeface="Arial"/>
              </a:rPr>
              <a:t> </a:t>
            </a:r>
            <a:r>
              <a:rPr sz="2310" spc="-11" dirty="0">
                <a:latin typeface="Arial"/>
                <a:cs typeface="Arial"/>
              </a:rPr>
              <a:t>overpopulation</a:t>
            </a:r>
            <a:r>
              <a:rPr sz="2310" dirty="0">
                <a:latin typeface="Arial"/>
                <a:cs typeface="Arial"/>
              </a:rPr>
              <a:t> </a:t>
            </a:r>
            <a:r>
              <a:rPr sz="2310" spc="-6" dirty="0">
                <a:latin typeface="Arial"/>
                <a:cs typeface="Arial"/>
              </a:rPr>
              <a:t>in Mars</a:t>
            </a:r>
            <a:endParaRPr sz="2310" dirty="0">
              <a:latin typeface="Arial"/>
              <a:cs typeface="Arial"/>
            </a:endParaRPr>
          </a:p>
          <a:p>
            <a:pPr marL="6049010">
              <a:lnSpc>
                <a:spcPts val="2706"/>
              </a:lnSpc>
            </a:pPr>
            <a:r>
              <a:rPr sz="2310" spc="-6" dirty="0">
                <a:latin typeface="Arial"/>
                <a:cs typeface="Arial"/>
              </a:rPr>
              <a:t>Andrew</a:t>
            </a:r>
            <a:r>
              <a:rPr sz="2310" spc="-55" dirty="0">
                <a:latin typeface="Arial"/>
                <a:cs typeface="Arial"/>
              </a:rPr>
              <a:t> </a:t>
            </a:r>
            <a:r>
              <a:rPr sz="2310" spc="-6" dirty="0">
                <a:latin typeface="Arial"/>
                <a:cs typeface="Arial"/>
              </a:rPr>
              <a:t>Ng.</a:t>
            </a:r>
            <a:endParaRPr sz="2310" dirty="0">
              <a:latin typeface="Arial"/>
              <a:cs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40410" y="653541"/>
            <a:ext cx="4197985"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latin typeface="Arial"/>
                <a:cs typeface="Arial"/>
              </a:rPr>
              <a:t>A</a:t>
            </a:r>
            <a:r>
              <a:rPr sz="3520" spc="-17" dirty="0">
                <a:solidFill>
                  <a:srgbClr val="002147"/>
                </a:solidFill>
                <a:latin typeface="Arial"/>
                <a:cs typeface="Arial"/>
              </a:rPr>
              <a:t> </a:t>
            </a:r>
            <a:r>
              <a:rPr sz="3520" spc="-6" dirty="0">
                <a:solidFill>
                  <a:srgbClr val="002147"/>
                </a:solidFill>
                <a:latin typeface="Arial"/>
                <a:cs typeface="Arial"/>
              </a:rPr>
              <a:t>First</a:t>
            </a:r>
            <a:r>
              <a:rPr sz="3520" spc="-28" dirty="0">
                <a:solidFill>
                  <a:srgbClr val="002147"/>
                </a:solidFill>
                <a:latin typeface="Arial"/>
                <a:cs typeface="Arial"/>
              </a:rPr>
              <a:t> </a:t>
            </a:r>
            <a:r>
              <a:rPr sz="3520" spc="-6" dirty="0">
                <a:solidFill>
                  <a:srgbClr val="002147"/>
                </a:solidFill>
                <a:latin typeface="Arial"/>
                <a:cs typeface="Arial"/>
              </a:rPr>
              <a:t>Reality</a:t>
            </a:r>
            <a:r>
              <a:rPr sz="3520" spc="-17" dirty="0">
                <a:solidFill>
                  <a:srgbClr val="002147"/>
                </a:solidFill>
                <a:latin typeface="Arial"/>
                <a:cs typeface="Arial"/>
              </a:rPr>
              <a:t> </a:t>
            </a:r>
            <a:r>
              <a:rPr sz="3520" spc="-11" dirty="0">
                <a:solidFill>
                  <a:srgbClr val="002147"/>
                </a:solidFill>
                <a:latin typeface="Arial"/>
                <a:cs typeface="Arial"/>
              </a:rPr>
              <a:t>Check</a:t>
            </a:r>
            <a:endParaRPr sz="3520">
              <a:latin typeface="Arial"/>
              <a:cs typeface="Arial"/>
            </a:endParaRPr>
          </a:p>
        </p:txBody>
      </p:sp>
      <p:sp>
        <p:nvSpPr>
          <p:cNvPr id="3" name="object 3"/>
          <p:cNvSpPr txBox="1"/>
          <p:nvPr/>
        </p:nvSpPr>
        <p:spPr>
          <a:xfrm>
            <a:off x="385921" y="1736496"/>
            <a:ext cx="7580122" cy="707758"/>
          </a:xfrm>
          <a:prstGeom prst="rect">
            <a:avLst/>
          </a:prstGeom>
        </p:spPr>
        <p:txBody>
          <a:bodyPr vert="horz" wrap="square" lIns="0" tIns="40513" rIns="0" bIns="0" rtlCol="0">
            <a:spAutoFit/>
          </a:bodyPr>
          <a:lstStyle/>
          <a:p>
            <a:pPr marL="1019112" marR="5588" indent="-1005840">
              <a:lnSpc>
                <a:spcPts val="2640"/>
              </a:lnSpc>
              <a:spcBef>
                <a:spcPts val="319"/>
              </a:spcBef>
            </a:pPr>
            <a:r>
              <a:rPr sz="2310" spc="-6" dirty="0">
                <a:latin typeface="Arial"/>
                <a:cs typeface="Arial"/>
              </a:rPr>
              <a:t>What computers can do known </a:t>
            </a:r>
            <a:r>
              <a:rPr sz="2310" spc="6" dirty="0">
                <a:latin typeface="Arial"/>
                <a:cs typeface="Arial"/>
              </a:rPr>
              <a:t>to </a:t>
            </a:r>
            <a:r>
              <a:rPr sz="2310" spc="-6" dirty="0">
                <a:latin typeface="Arial"/>
                <a:cs typeface="Arial"/>
              </a:rPr>
              <a:t>be limited (since Turing) </a:t>
            </a:r>
            <a:r>
              <a:rPr sz="2310" spc="-627" dirty="0">
                <a:latin typeface="Arial"/>
                <a:cs typeface="Arial"/>
              </a:rPr>
              <a:t> </a:t>
            </a:r>
            <a:r>
              <a:rPr sz="2310" dirty="0">
                <a:latin typeface="Arial"/>
                <a:cs typeface="Arial"/>
              </a:rPr>
              <a:t>AI </a:t>
            </a:r>
            <a:r>
              <a:rPr sz="2310" spc="-6" dirty="0">
                <a:latin typeface="Arial"/>
                <a:cs typeface="Arial"/>
              </a:rPr>
              <a:t>systems are</a:t>
            </a:r>
            <a:r>
              <a:rPr sz="2310" spc="-11" dirty="0">
                <a:latin typeface="Arial"/>
                <a:cs typeface="Arial"/>
              </a:rPr>
              <a:t> subject</a:t>
            </a:r>
            <a:r>
              <a:rPr sz="2310" dirty="0">
                <a:latin typeface="Arial"/>
                <a:cs typeface="Arial"/>
              </a:rPr>
              <a:t> </a:t>
            </a:r>
            <a:r>
              <a:rPr sz="2310" spc="6" dirty="0">
                <a:latin typeface="Arial"/>
                <a:cs typeface="Arial"/>
              </a:rPr>
              <a:t>to</a:t>
            </a:r>
            <a:r>
              <a:rPr sz="2310" spc="-6" dirty="0">
                <a:latin typeface="Arial"/>
                <a:cs typeface="Arial"/>
              </a:rPr>
              <a:t> these</a:t>
            </a:r>
            <a:r>
              <a:rPr sz="2310" spc="-11" dirty="0">
                <a:latin typeface="Arial"/>
                <a:cs typeface="Arial"/>
              </a:rPr>
              <a:t> </a:t>
            </a:r>
            <a:r>
              <a:rPr sz="2310" spc="-6" dirty="0">
                <a:latin typeface="Arial"/>
                <a:cs typeface="Arial"/>
              </a:rPr>
              <a:t>fundamental limits</a:t>
            </a:r>
            <a:endParaRPr sz="2310">
              <a:latin typeface="Arial"/>
              <a:cs typeface="Arial"/>
            </a:endParaRPr>
          </a:p>
        </p:txBody>
      </p:sp>
      <p:grpSp>
        <p:nvGrpSpPr>
          <p:cNvPr id="4" name="object 4"/>
          <p:cNvGrpSpPr/>
          <p:nvPr/>
        </p:nvGrpSpPr>
        <p:grpSpPr>
          <a:xfrm>
            <a:off x="1824831" y="3213893"/>
            <a:ext cx="6985000" cy="2982595"/>
            <a:chOff x="1658937" y="2817812"/>
            <a:chExt cx="6350000" cy="2711450"/>
          </a:xfrm>
        </p:grpSpPr>
        <p:pic>
          <p:nvPicPr>
            <p:cNvPr id="5" name="object 5"/>
            <p:cNvPicPr/>
            <p:nvPr/>
          </p:nvPicPr>
          <p:blipFill>
            <a:blip r:embed="rId2" cstate="print"/>
            <a:stretch>
              <a:fillRect/>
            </a:stretch>
          </p:blipFill>
          <p:spPr>
            <a:xfrm>
              <a:off x="1658937" y="2817812"/>
              <a:ext cx="5003800" cy="2400300"/>
            </a:xfrm>
            <a:prstGeom prst="rect">
              <a:avLst/>
            </a:prstGeom>
          </p:spPr>
        </p:pic>
        <p:pic>
          <p:nvPicPr>
            <p:cNvPr id="6" name="object 6"/>
            <p:cNvPicPr/>
            <p:nvPr/>
          </p:nvPicPr>
          <p:blipFill>
            <a:blip r:embed="rId3" cstate="print"/>
            <a:stretch>
              <a:fillRect/>
            </a:stretch>
          </p:blipFill>
          <p:spPr>
            <a:xfrm>
              <a:off x="5784369" y="4227118"/>
              <a:ext cx="2224567" cy="1302143"/>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885"/>
              </a:lnSpc>
            </a:pPr>
            <a:r>
              <a:rPr spc="15" dirty="0"/>
              <a:t>Chapter</a:t>
            </a:r>
            <a:r>
              <a:rPr spc="20" dirty="0"/>
              <a:t> 1</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885"/>
              </a:lnSpc>
            </a:pPr>
            <a:fld id="{81D60167-4931-47E6-BA6A-407CBD079E47}" type="slidenum">
              <a:rPr spc="20" dirty="0"/>
              <a:t>3</a:t>
            </a:fld>
            <a:endParaRPr spc="20" dirty="0"/>
          </a:p>
        </p:txBody>
      </p:sp>
      <p:sp>
        <p:nvSpPr>
          <p:cNvPr id="2" name="object 2"/>
          <p:cNvSpPr txBox="1">
            <a:spLocks noGrp="1"/>
          </p:cNvSpPr>
          <p:nvPr>
            <p:ph type="title"/>
          </p:nvPr>
        </p:nvSpPr>
        <p:spPr>
          <a:xfrm>
            <a:off x="535025" y="1010818"/>
            <a:ext cx="7722234" cy="358140"/>
          </a:xfrm>
          <a:prstGeom prst="rect">
            <a:avLst/>
          </a:prstGeom>
          <a:ln w="51816">
            <a:solidFill>
              <a:srgbClr val="000000"/>
            </a:solidFill>
          </a:ln>
        </p:spPr>
        <p:txBody>
          <a:bodyPr vert="horz" wrap="square" lIns="0" tIns="0" rIns="0" bIns="0" rtlCol="0">
            <a:spAutoFit/>
          </a:bodyPr>
          <a:lstStyle/>
          <a:p>
            <a:pPr algn="ctr">
              <a:lnSpc>
                <a:spcPts val="2635"/>
              </a:lnSpc>
            </a:pPr>
            <a:r>
              <a:rPr spc="70" dirty="0"/>
              <a:t>Outline</a:t>
            </a:r>
          </a:p>
        </p:txBody>
      </p:sp>
      <p:sp>
        <p:nvSpPr>
          <p:cNvPr id="3" name="object 3"/>
          <p:cNvSpPr txBox="1"/>
          <p:nvPr/>
        </p:nvSpPr>
        <p:spPr>
          <a:xfrm>
            <a:off x="496569" y="1592038"/>
            <a:ext cx="2436495" cy="1361440"/>
          </a:xfrm>
          <a:prstGeom prst="rect">
            <a:avLst/>
          </a:prstGeom>
        </p:spPr>
        <p:txBody>
          <a:bodyPr vert="horz" wrap="square" lIns="0" tIns="14604" rIns="0" bIns="0" rtlCol="0">
            <a:spAutoFit/>
          </a:bodyPr>
          <a:lstStyle/>
          <a:p>
            <a:pPr marL="381000" indent="-368935">
              <a:lnSpc>
                <a:spcPct val="100000"/>
              </a:lnSpc>
              <a:spcBef>
                <a:spcPts val="114"/>
              </a:spcBef>
              <a:buFont typeface="Century"/>
              <a:buChar char="♦"/>
              <a:tabLst>
                <a:tab pos="381000" algn="l"/>
                <a:tab pos="381635" algn="l"/>
              </a:tabLst>
            </a:pPr>
            <a:r>
              <a:rPr sz="2050" spc="-30" dirty="0">
                <a:latin typeface="Calibri"/>
                <a:cs typeface="Calibri"/>
              </a:rPr>
              <a:t>What</a:t>
            </a:r>
            <a:r>
              <a:rPr sz="2050" spc="135" dirty="0">
                <a:latin typeface="Calibri"/>
                <a:cs typeface="Calibri"/>
              </a:rPr>
              <a:t> </a:t>
            </a:r>
            <a:r>
              <a:rPr sz="2050" spc="-40" dirty="0">
                <a:latin typeface="Calibri"/>
                <a:cs typeface="Calibri"/>
              </a:rPr>
              <a:t>is</a:t>
            </a:r>
            <a:r>
              <a:rPr sz="2050" spc="155" dirty="0">
                <a:latin typeface="Calibri"/>
                <a:cs typeface="Calibri"/>
              </a:rPr>
              <a:t> </a:t>
            </a:r>
            <a:r>
              <a:rPr sz="2050" spc="30" dirty="0">
                <a:latin typeface="Calibri"/>
                <a:cs typeface="Calibri"/>
              </a:rPr>
              <a:t>AI?</a:t>
            </a:r>
            <a:endParaRPr sz="2050">
              <a:latin typeface="Calibri"/>
              <a:cs typeface="Calibri"/>
            </a:endParaRPr>
          </a:p>
          <a:p>
            <a:pPr marL="381000" indent="-368935">
              <a:lnSpc>
                <a:spcPct val="100000"/>
              </a:lnSpc>
              <a:spcBef>
                <a:spcPts val="1560"/>
              </a:spcBef>
              <a:buFont typeface="Century"/>
              <a:buChar char="♦"/>
              <a:tabLst>
                <a:tab pos="381000" algn="l"/>
                <a:tab pos="381635" algn="l"/>
              </a:tabLst>
            </a:pPr>
            <a:r>
              <a:rPr sz="2050" spc="105" dirty="0">
                <a:latin typeface="Calibri"/>
                <a:cs typeface="Calibri"/>
              </a:rPr>
              <a:t>A</a:t>
            </a:r>
            <a:r>
              <a:rPr sz="2050" spc="145" dirty="0">
                <a:latin typeface="Calibri"/>
                <a:cs typeface="Calibri"/>
              </a:rPr>
              <a:t> </a:t>
            </a:r>
            <a:r>
              <a:rPr sz="2050" spc="-80" dirty="0">
                <a:latin typeface="Calibri"/>
                <a:cs typeface="Calibri"/>
              </a:rPr>
              <a:t>brief</a:t>
            </a:r>
            <a:r>
              <a:rPr sz="2050" spc="155" dirty="0">
                <a:latin typeface="Calibri"/>
                <a:cs typeface="Calibri"/>
              </a:rPr>
              <a:t> </a:t>
            </a:r>
            <a:r>
              <a:rPr sz="2050" spc="-60" dirty="0">
                <a:latin typeface="Calibri"/>
                <a:cs typeface="Calibri"/>
              </a:rPr>
              <a:t>history</a:t>
            </a:r>
            <a:endParaRPr sz="2050">
              <a:latin typeface="Calibri"/>
              <a:cs typeface="Calibri"/>
            </a:endParaRPr>
          </a:p>
          <a:p>
            <a:pPr marL="381000" indent="-368935">
              <a:lnSpc>
                <a:spcPct val="100000"/>
              </a:lnSpc>
              <a:spcBef>
                <a:spcPts val="1560"/>
              </a:spcBef>
              <a:buFont typeface="Century"/>
              <a:buChar char="♦"/>
              <a:tabLst>
                <a:tab pos="381000" algn="l"/>
                <a:tab pos="381635" algn="l"/>
              </a:tabLst>
            </a:pPr>
            <a:r>
              <a:rPr sz="2050" spc="20" dirty="0">
                <a:latin typeface="Calibri"/>
                <a:cs typeface="Calibri"/>
              </a:rPr>
              <a:t>The</a:t>
            </a:r>
            <a:r>
              <a:rPr sz="2050" spc="170" dirty="0">
                <a:latin typeface="Calibri"/>
                <a:cs typeface="Calibri"/>
              </a:rPr>
              <a:t> </a:t>
            </a:r>
            <a:r>
              <a:rPr sz="2050" spc="-50" dirty="0">
                <a:latin typeface="Calibri"/>
                <a:cs typeface="Calibri"/>
              </a:rPr>
              <a:t>state</a:t>
            </a:r>
            <a:r>
              <a:rPr sz="2050" spc="165" dirty="0">
                <a:latin typeface="Calibri"/>
                <a:cs typeface="Calibri"/>
              </a:rPr>
              <a:t> </a:t>
            </a:r>
            <a:r>
              <a:rPr sz="2050" spc="-75" dirty="0">
                <a:latin typeface="Calibri"/>
                <a:cs typeface="Calibri"/>
              </a:rPr>
              <a:t>of</a:t>
            </a:r>
            <a:r>
              <a:rPr sz="2050" spc="160" dirty="0">
                <a:latin typeface="Calibri"/>
                <a:cs typeface="Calibri"/>
              </a:rPr>
              <a:t> </a:t>
            </a:r>
            <a:r>
              <a:rPr sz="2050" spc="-80" dirty="0">
                <a:latin typeface="Calibri"/>
                <a:cs typeface="Calibri"/>
              </a:rPr>
              <a:t>the</a:t>
            </a:r>
            <a:r>
              <a:rPr sz="2050" spc="185" dirty="0">
                <a:latin typeface="Calibri"/>
                <a:cs typeface="Calibri"/>
              </a:rPr>
              <a:t> </a:t>
            </a:r>
            <a:r>
              <a:rPr sz="2050" spc="-50" dirty="0">
                <a:latin typeface="Calibri"/>
                <a:cs typeface="Calibri"/>
              </a:rPr>
              <a:t>art</a:t>
            </a:r>
            <a:endParaRPr sz="2050">
              <a:latin typeface="Calibri"/>
              <a:cs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4343972" cy="1096069"/>
          </a:xfrm>
          <a:prstGeom prst="rect">
            <a:avLst/>
          </a:prstGeom>
        </p:spPr>
        <p:txBody>
          <a:bodyPr vert="horz" wrap="square" lIns="0" tIns="12573" rIns="0" bIns="0" rtlCol="0">
            <a:spAutoFit/>
          </a:bodyPr>
          <a:lstStyle/>
          <a:p>
            <a:pPr marL="13970">
              <a:spcBef>
                <a:spcPts val="99"/>
              </a:spcBef>
            </a:pPr>
            <a:r>
              <a:rPr sz="3520" spc="-6" dirty="0">
                <a:solidFill>
                  <a:srgbClr val="002147"/>
                </a:solidFill>
              </a:rPr>
              <a:t>Limits</a:t>
            </a:r>
            <a:r>
              <a:rPr sz="3520" spc="-33" dirty="0">
                <a:solidFill>
                  <a:srgbClr val="002147"/>
                </a:solidFill>
              </a:rPr>
              <a:t> </a:t>
            </a:r>
            <a:r>
              <a:rPr sz="3520" spc="-11" dirty="0">
                <a:solidFill>
                  <a:srgbClr val="002147"/>
                </a:solidFill>
              </a:rPr>
              <a:t>of</a:t>
            </a:r>
            <a:r>
              <a:rPr sz="3520" spc="-33" dirty="0">
                <a:solidFill>
                  <a:srgbClr val="002147"/>
                </a:solidFill>
              </a:rPr>
              <a:t> </a:t>
            </a:r>
            <a:r>
              <a:rPr sz="3520" spc="-11" dirty="0">
                <a:solidFill>
                  <a:srgbClr val="002147"/>
                </a:solidFill>
              </a:rPr>
              <a:t>Computation</a:t>
            </a:r>
            <a:endParaRPr sz="3520"/>
          </a:p>
        </p:txBody>
      </p:sp>
      <p:sp>
        <p:nvSpPr>
          <p:cNvPr id="3" name="object 3"/>
          <p:cNvSpPr txBox="1"/>
          <p:nvPr/>
        </p:nvSpPr>
        <p:spPr>
          <a:xfrm>
            <a:off x="385921" y="1736496"/>
            <a:ext cx="7183374" cy="2934521"/>
          </a:xfrm>
          <a:prstGeom prst="rect">
            <a:avLst/>
          </a:prstGeom>
        </p:spPr>
        <p:txBody>
          <a:bodyPr vert="horz" wrap="square" lIns="0" tIns="15367" rIns="0" bIns="0" rtlCol="0">
            <a:spAutoFit/>
          </a:bodyPr>
          <a:lstStyle/>
          <a:p>
            <a:pPr marL="13970">
              <a:spcBef>
                <a:spcPts val="121"/>
              </a:spcBef>
            </a:pPr>
            <a:r>
              <a:rPr sz="2310" spc="-11" dirty="0">
                <a:latin typeface="Arial"/>
                <a:cs typeface="Arial"/>
              </a:rPr>
              <a:t>Roughly</a:t>
            </a:r>
            <a:r>
              <a:rPr sz="2310" spc="6" dirty="0">
                <a:latin typeface="Arial"/>
                <a:cs typeface="Arial"/>
              </a:rPr>
              <a:t> </a:t>
            </a:r>
            <a:r>
              <a:rPr sz="2310" spc="-11" dirty="0">
                <a:latin typeface="Arial"/>
                <a:cs typeface="Arial"/>
              </a:rPr>
              <a:t>speaking,</a:t>
            </a:r>
            <a:r>
              <a:rPr sz="2310" spc="17" dirty="0">
                <a:latin typeface="Arial"/>
                <a:cs typeface="Arial"/>
              </a:rPr>
              <a:t> </a:t>
            </a:r>
            <a:r>
              <a:rPr sz="2310" spc="-11" dirty="0">
                <a:latin typeface="Arial"/>
                <a:cs typeface="Arial"/>
              </a:rPr>
              <a:t>computational</a:t>
            </a:r>
            <a:r>
              <a:rPr sz="2310" spc="6" dirty="0">
                <a:latin typeface="Arial"/>
                <a:cs typeface="Arial"/>
              </a:rPr>
              <a:t> </a:t>
            </a:r>
            <a:r>
              <a:rPr sz="2310" spc="-6" dirty="0">
                <a:latin typeface="Arial"/>
                <a:cs typeface="Arial"/>
              </a:rPr>
              <a:t>problems</a:t>
            </a:r>
            <a:r>
              <a:rPr sz="2310" spc="11" dirty="0">
                <a:latin typeface="Arial"/>
                <a:cs typeface="Arial"/>
              </a:rPr>
              <a:t> </a:t>
            </a:r>
            <a:r>
              <a:rPr sz="2310" spc="-11" dirty="0">
                <a:latin typeface="Arial"/>
                <a:cs typeface="Arial"/>
              </a:rPr>
              <a:t>divided</a:t>
            </a:r>
            <a:r>
              <a:rPr sz="2310" spc="6" dirty="0">
                <a:latin typeface="Arial"/>
                <a:cs typeface="Arial"/>
              </a:rPr>
              <a:t> </a:t>
            </a:r>
            <a:r>
              <a:rPr sz="2310" spc="-6" dirty="0">
                <a:latin typeface="Arial"/>
                <a:cs typeface="Arial"/>
              </a:rPr>
              <a:t>into</a:t>
            </a:r>
            <a:endParaRPr sz="2310">
              <a:latin typeface="Arial"/>
              <a:cs typeface="Arial"/>
            </a:endParaRPr>
          </a:p>
          <a:p>
            <a:pPr>
              <a:spcBef>
                <a:spcPts val="28"/>
              </a:spcBef>
            </a:pPr>
            <a:endParaRPr sz="2695">
              <a:latin typeface="Arial"/>
              <a:cs typeface="Arial"/>
            </a:endParaRPr>
          </a:p>
          <a:p>
            <a:pPr marL="854266" indent="-208153">
              <a:buClr>
                <a:srgbClr val="002147"/>
              </a:buClr>
              <a:buSzPct val="80555"/>
              <a:buChar char="■"/>
              <a:tabLst>
                <a:tab pos="854266" algn="l"/>
              </a:tabLst>
            </a:pPr>
            <a:r>
              <a:rPr sz="1980" dirty="0">
                <a:latin typeface="Arial"/>
                <a:cs typeface="Arial"/>
              </a:rPr>
              <a:t>Easy</a:t>
            </a:r>
            <a:endParaRPr sz="1980">
              <a:latin typeface="Arial"/>
              <a:cs typeface="Arial"/>
            </a:endParaRPr>
          </a:p>
          <a:p>
            <a:pPr marL="1063116">
              <a:spcBef>
                <a:spcPts val="477"/>
              </a:spcBef>
            </a:pPr>
            <a:r>
              <a:rPr sz="1980" spc="-6" dirty="0">
                <a:latin typeface="Arial"/>
                <a:cs typeface="Arial"/>
              </a:rPr>
              <a:t>Can</a:t>
            </a:r>
            <a:r>
              <a:rPr sz="1980" spc="-17" dirty="0">
                <a:latin typeface="Arial"/>
                <a:cs typeface="Arial"/>
              </a:rPr>
              <a:t> </a:t>
            </a:r>
            <a:r>
              <a:rPr sz="1980" spc="-6" dirty="0">
                <a:latin typeface="Arial"/>
                <a:cs typeface="Arial"/>
              </a:rPr>
              <a:t>be</a:t>
            </a:r>
            <a:r>
              <a:rPr sz="1980" spc="-17" dirty="0">
                <a:latin typeface="Arial"/>
                <a:cs typeface="Arial"/>
              </a:rPr>
              <a:t> </a:t>
            </a:r>
            <a:r>
              <a:rPr sz="1980" dirty="0">
                <a:latin typeface="Arial"/>
                <a:cs typeface="Arial"/>
              </a:rPr>
              <a:t>solved</a:t>
            </a:r>
            <a:r>
              <a:rPr sz="1980" spc="-11" dirty="0">
                <a:latin typeface="Arial"/>
                <a:cs typeface="Arial"/>
              </a:rPr>
              <a:t> </a:t>
            </a:r>
            <a:r>
              <a:rPr sz="1980" spc="-6" dirty="0">
                <a:latin typeface="Arial"/>
                <a:cs typeface="Arial"/>
              </a:rPr>
              <a:t>efficiently</a:t>
            </a:r>
            <a:r>
              <a:rPr sz="1980" spc="-17" dirty="0">
                <a:latin typeface="Arial"/>
                <a:cs typeface="Arial"/>
              </a:rPr>
              <a:t> </a:t>
            </a:r>
            <a:r>
              <a:rPr sz="1980" dirty="0">
                <a:latin typeface="Arial"/>
                <a:cs typeface="Arial"/>
              </a:rPr>
              <a:t>for</a:t>
            </a:r>
            <a:r>
              <a:rPr sz="1980" spc="-11" dirty="0">
                <a:latin typeface="Arial"/>
                <a:cs typeface="Arial"/>
              </a:rPr>
              <a:t> </a:t>
            </a:r>
            <a:r>
              <a:rPr sz="1980" dirty="0">
                <a:latin typeface="Arial"/>
                <a:cs typeface="Arial"/>
              </a:rPr>
              <a:t>very</a:t>
            </a:r>
            <a:r>
              <a:rPr sz="1980" spc="-11" dirty="0">
                <a:latin typeface="Arial"/>
                <a:cs typeface="Arial"/>
              </a:rPr>
              <a:t> </a:t>
            </a:r>
            <a:r>
              <a:rPr sz="1980" spc="-6" dirty="0">
                <a:latin typeface="Arial"/>
                <a:cs typeface="Arial"/>
              </a:rPr>
              <a:t>large</a:t>
            </a:r>
            <a:r>
              <a:rPr sz="1980" spc="-17" dirty="0">
                <a:latin typeface="Arial"/>
                <a:cs typeface="Arial"/>
              </a:rPr>
              <a:t> </a:t>
            </a:r>
            <a:r>
              <a:rPr sz="1980" spc="-6" dirty="0">
                <a:latin typeface="Arial"/>
                <a:cs typeface="Arial"/>
              </a:rPr>
              <a:t>inputs</a:t>
            </a:r>
            <a:endParaRPr sz="1980">
              <a:latin typeface="Arial"/>
              <a:cs typeface="Arial"/>
            </a:endParaRPr>
          </a:p>
          <a:p>
            <a:pPr marL="854266" indent="-208153">
              <a:spcBef>
                <a:spcPts val="473"/>
              </a:spcBef>
              <a:buClr>
                <a:srgbClr val="002147"/>
              </a:buClr>
              <a:buSzPct val="80555"/>
              <a:buChar char="■"/>
              <a:tabLst>
                <a:tab pos="854266" algn="l"/>
              </a:tabLst>
            </a:pPr>
            <a:r>
              <a:rPr sz="1980" spc="-6" dirty="0">
                <a:latin typeface="Arial"/>
                <a:cs typeface="Arial"/>
              </a:rPr>
              <a:t>Hard</a:t>
            </a:r>
            <a:endParaRPr sz="1980">
              <a:latin typeface="Arial"/>
              <a:cs typeface="Arial"/>
            </a:endParaRPr>
          </a:p>
          <a:p>
            <a:pPr marL="1063116">
              <a:spcBef>
                <a:spcPts val="477"/>
              </a:spcBef>
            </a:pPr>
            <a:r>
              <a:rPr sz="1980" dirty="0">
                <a:latin typeface="Arial"/>
                <a:cs typeface="Arial"/>
              </a:rPr>
              <a:t>Performance</a:t>
            </a:r>
            <a:r>
              <a:rPr sz="1980" spc="-17" dirty="0">
                <a:latin typeface="Arial"/>
                <a:cs typeface="Arial"/>
              </a:rPr>
              <a:t> </a:t>
            </a:r>
            <a:r>
              <a:rPr sz="1980" spc="-6" dirty="0">
                <a:latin typeface="Arial"/>
                <a:cs typeface="Arial"/>
              </a:rPr>
              <a:t>not</a:t>
            </a:r>
            <a:r>
              <a:rPr sz="1980" spc="-17" dirty="0">
                <a:latin typeface="Arial"/>
                <a:cs typeface="Arial"/>
              </a:rPr>
              <a:t> </a:t>
            </a:r>
            <a:r>
              <a:rPr sz="1980" dirty="0">
                <a:latin typeface="Arial"/>
                <a:cs typeface="Arial"/>
              </a:rPr>
              <a:t>robust</a:t>
            </a:r>
            <a:r>
              <a:rPr sz="1980" spc="-17" dirty="0">
                <a:latin typeface="Arial"/>
                <a:cs typeface="Arial"/>
              </a:rPr>
              <a:t> </a:t>
            </a:r>
            <a:r>
              <a:rPr sz="1980" spc="-6" dirty="0">
                <a:latin typeface="Arial"/>
                <a:cs typeface="Arial"/>
              </a:rPr>
              <a:t>as</a:t>
            </a:r>
            <a:r>
              <a:rPr sz="1980" spc="-17" dirty="0">
                <a:latin typeface="Arial"/>
                <a:cs typeface="Arial"/>
              </a:rPr>
              <a:t> </a:t>
            </a:r>
            <a:r>
              <a:rPr sz="1980" spc="-6" dirty="0">
                <a:latin typeface="Arial"/>
                <a:cs typeface="Arial"/>
              </a:rPr>
              <a:t>input</a:t>
            </a:r>
            <a:r>
              <a:rPr sz="1980" spc="-17" dirty="0">
                <a:latin typeface="Arial"/>
                <a:cs typeface="Arial"/>
              </a:rPr>
              <a:t> </a:t>
            </a:r>
            <a:r>
              <a:rPr sz="1980" dirty="0">
                <a:latin typeface="Arial"/>
                <a:cs typeface="Arial"/>
              </a:rPr>
              <a:t>size</a:t>
            </a:r>
            <a:r>
              <a:rPr sz="1980" spc="-17" dirty="0">
                <a:latin typeface="Arial"/>
                <a:cs typeface="Arial"/>
              </a:rPr>
              <a:t> </a:t>
            </a:r>
            <a:r>
              <a:rPr sz="1980" spc="-6" dirty="0">
                <a:latin typeface="Arial"/>
                <a:cs typeface="Arial"/>
              </a:rPr>
              <a:t>increases</a:t>
            </a:r>
            <a:endParaRPr sz="1980">
              <a:latin typeface="Arial"/>
              <a:cs typeface="Arial"/>
            </a:endParaRPr>
          </a:p>
          <a:p>
            <a:pPr marL="854266" indent="-208153">
              <a:spcBef>
                <a:spcPts val="473"/>
              </a:spcBef>
              <a:buClr>
                <a:srgbClr val="002147"/>
              </a:buClr>
              <a:buSzPct val="80555"/>
              <a:buChar char="■"/>
              <a:tabLst>
                <a:tab pos="854266" algn="l"/>
              </a:tabLst>
            </a:pPr>
            <a:r>
              <a:rPr sz="1980" spc="-6" dirty="0">
                <a:latin typeface="Arial"/>
                <a:cs typeface="Arial"/>
              </a:rPr>
              <a:t>Unsolvable</a:t>
            </a:r>
            <a:endParaRPr sz="1980">
              <a:latin typeface="Arial"/>
              <a:cs typeface="Arial"/>
            </a:endParaRPr>
          </a:p>
          <a:p>
            <a:pPr marL="1063116">
              <a:spcBef>
                <a:spcPts val="473"/>
              </a:spcBef>
            </a:pPr>
            <a:r>
              <a:rPr sz="1980" spc="-6" dirty="0">
                <a:latin typeface="Arial"/>
                <a:cs typeface="Arial"/>
              </a:rPr>
              <a:t>No</a:t>
            </a:r>
            <a:r>
              <a:rPr sz="1980" spc="-38" dirty="0">
                <a:latin typeface="Arial"/>
                <a:cs typeface="Arial"/>
              </a:rPr>
              <a:t> </a:t>
            </a:r>
            <a:r>
              <a:rPr sz="1980" spc="-6" dirty="0">
                <a:latin typeface="Arial"/>
                <a:cs typeface="Arial"/>
              </a:rPr>
              <a:t>algorithm</a:t>
            </a:r>
            <a:r>
              <a:rPr sz="1980" spc="-38" dirty="0">
                <a:latin typeface="Arial"/>
                <a:cs typeface="Arial"/>
              </a:rPr>
              <a:t> </a:t>
            </a:r>
            <a:r>
              <a:rPr sz="1980" spc="-6" dirty="0">
                <a:latin typeface="Arial"/>
                <a:cs typeface="Arial"/>
              </a:rPr>
              <a:t>exists</a:t>
            </a:r>
            <a:endParaRPr sz="1980">
              <a:latin typeface="Arial"/>
              <a:cs typeface="Arial"/>
            </a:endParaRPr>
          </a:p>
        </p:txBody>
      </p:sp>
      <p:sp>
        <p:nvSpPr>
          <p:cNvPr id="4" name="object 4"/>
          <p:cNvSpPr txBox="1"/>
          <p:nvPr/>
        </p:nvSpPr>
        <p:spPr>
          <a:xfrm>
            <a:off x="385921" y="5612332"/>
            <a:ext cx="6491859" cy="370999"/>
          </a:xfrm>
          <a:prstGeom prst="rect">
            <a:avLst/>
          </a:prstGeom>
        </p:spPr>
        <p:txBody>
          <a:bodyPr vert="horz" wrap="square" lIns="0" tIns="15367" rIns="0" bIns="0" rtlCol="0">
            <a:spAutoFit/>
          </a:bodyPr>
          <a:lstStyle/>
          <a:p>
            <a:pPr marL="13970">
              <a:spcBef>
                <a:spcPts val="121"/>
              </a:spcBef>
            </a:pPr>
            <a:r>
              <a:rPr sz="2310" spc="-6" dirty="0">
                <a:latin typeface="Arial"/>
                <a:cs typeface="Arial"/>
              </a:rPr>
              <a:t>Typical</a:t>
            </a:r>
            <a:r>
              <a:rPr sz="2310" spc="-11" dirty="0">
                <a:latin typeface="Arial"/>
                <a:cs typeface="Arial"/>
              </a:rPr>
              <a:t> </a:t>
            </a:r>
            <a:r>
              <a:rPr sz="2310" dirty="0">
                <a:latin typeface="Arial"/>
                <a:cs typeface="Arial"/>
              </a:rPr>
              <a:t>AI</a:t>
            </a:r>
            <a:r>
              <a:rPr sz="2310" spc="6" dirty="0">
                <a:latin typeface="Arial"/>
                <a:cs typeface="Arial"/>
              </a:rPr>
              <a:t> </a:t>
            </a:r>
            <a:r>
              <a:rPr sz="2310" spc="-6" dirty="0">
                <a:latin typeface="Arial"/>
                <a:cs typeface="Arial"/>
              </a:rPr>
              <a:t>problems are</a:t>
            </a:r>
            <a:r>
              <a:rPr sz="2310" spc="-11" dirty="0">
                <a:latin typeface="Arial"/>
                <a:cs typeface="Arial"/>
              </a:rPr>
              <a:t> </a:t>
            </a:r>
            <a:r>
              <a:rPr sz="2310" spc="-6" dirty="0">
                <a:latin typeface="Arial"/>
                <a:cs typeface="Arial"/>
              </a:rPr>
              <a:t>either hard</a:t>
            </a:r>
            <a:r>
              <a:rPr sz="2310" spc="-11" dirty="0">
                <a:latin typeface="Arial"/>
                <a:cs typeface="Arial"/>
              </a:rPr>
              <a:t> </a:t>
            </a:r>
            <a:r>
              <a:rPr sz="2310" spc="-6" dirty="0">
                <a:latin typeface="Arial"/>
                <a:cs typeface="Arial"/>
              </a:rPr>
              <a:t>or</a:t>
            </a:r>
            <a:r>
              <a:rPr sz="2310" dirty="0">
                <a:latin typeface="Arial"/>
                <a:cs typeface="Arial"/>
              </a:rPr>
              <a:t> </a:t>
            </a:r>
            <a:r>
              <a:rPr sz="2310" spc="-11" dirty="0">
                <a:latin typeface="Arial"/>
                <a:cs typeface="Arial"/>
              </a:rPr>
              <a:t>unsolvable.</a:t>
            </a:r>
            <a:endParaRPr sz="2310">
              <a:latin typeface="Arial"/>
              <a:cs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48221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Examples</a:t>
            </a:r>
            <a:r>
              <a:rPr sz="3520" spc="-28" dirty="0">
                <a:solidFill>
                  <a:srgbClr val="002147"/>
                </a:solidFill>
              </a:rPr>
              <a:t> </a:t>
            </a:r>
            <a:r>
              <a:rPr sz="3520" spc="-6" dirty="0">
                <a:solidFill>
                  <a:srgbClr val="002147"/>
                </a:solidFill>
              </a:rPr>
              <a:t>in</a:t>
            </a:r>
            <a:r>
              <a:rPr sz="3520" spc="-33" dirty="0">
                <a:solidFill>
                  <a:srgbClr val="002147"/>
                </a:solidFill>
              </a:rPr>
              <a:t> </a:t>
            </a:r>
            <a:r>
              <a:rPr sz="3520" spc="-6" dirty="0">
                <a:solidFill>
                  <a:srgbClr val="002147"/>
                </a:solidFill>
              </a:rPr>
              <a:t>AI</a:t>
            </a:r>
            <a:endParaRPr sz="3520" dirty="0"/>
          </a:p>
        </p:txBody>
      </p:sp>
      <p:sp>
        <p:nvSpPr>
          <p:cNvPr id="3" name="object 3"/>
          <p:cNvSpPr txBox="1"/>
          <p:nvPr/>
        </p:nvSpPr>
        <p:spPr>
          <a:xfrm>
            <a:off x="385921" y="1999391"/>
            <a:ext cx="6206173" cy="5464188"/>
          </a:xfrm>
          <a:prstGeom prst="rect">
            <a:avLst/>
          </a:prstGeom>
        </p:spPr>
        <p:txBody>
          <a:bodyPr vert="horz" wrap="square" lIns="0" tIns="88011" rIns="0" bIns="0" rtlCol="0">
            <a:spAutoFit/>
          </a:bodyPr>
          <a:lstStyle/>
          <a:p>
            <a:pPr marL="13970">
              <a:spcBef>
                <a:spcPts val="693"/>
              </a:spcBef>
            </a:pPr>
            <a:r>
              <a:rPr sz="2310" spc="-11" dirty="0">
                <a:latin typeface="Arial"/>
                <a:cs typeface="Arial"/>
              </a:rPr>
              <a:t>Unsolvable</a:t>
            </a:r>
            <a:r>
              <a:rPr sz="2310" spc="-38" dirty="0">
                <a:latin typeface="Arial"/>
                <a:cs typeface="Arial"/>
              </a:rPr>
              <a:t> </a:t>
            </a:r>
            <a:r>
              <a:rPr sz="2310" spc="-6" dirty="0">
                <a:latin typeface="Arial"/>
                <a:cs typeface="Arial"/>
              </a:rPr>
              <a:t>problems</a:t>
            </a:r>
            <a:endParaRPr sz="2310" dirty="0">
              <a:latin typeface="Arial"/>
              <a:cs typeface="Arial"/>
            </a:endParaRPr>
          </a:p>
          <a:p>
            <a:pPr marL="854266" indent="-208153">
              <a:spcBef>
                <a:spcPts val="489"/>
              </a:spcBef>
              <a:buClr>
                <a:srgbClr val="002147"/>
              </a:buClr>
              <a:buSzPct val="80555"/>
              <a:buChar char="■"/>
              <a:tabLst>
                <a:tab pos="854266" algn="l"/>
              </a:tabLst>
            </a:pPr>
            <a:r>
              <a:rPr sz="1980" dirty="0">
                <a:latin typeface="Arial"/>
                <a:cs typeface="Arial"/>
              </a:rPr>
              <a:t>Proving</a:t>
            </a:r>
            <a:r>
              <a:rPr sz="1980" spc="-33" dirty="0">
                <a:latin typeface="Arial"/>
                <a:cs typeface="Arial"/>
              </a:rPr>
              <a:t> </a:t>
            </a:r>
            <a:r>
              <a:rPr sz="1980" spc="-6" dirty="0">
                <a:latin typeface="Arial"/>
                <a:cs typeface="Arial"/>
              </a:rPr>
              <a:t>general</a:t>
            </a:r>
            <a:r>
              <a:rPr sz="1980" spc="-38" dirty="0">
                <a:latin typeface="Arial"/>
                <a:cs typeface="Arial"/>
              </a:rPr>
              <a:t> </a:t>
            </a:r>
            <a:r>
              <a:rPr sz="1980" dirty="0">
                <a:latin typeface="Arial"/>
                <a:cs typeface="Arial"/>
              </a:rPr>
              <a:t>theorems</a:t>
            </a:r>
          </a:p>
          <a:p>
            <a:pPr marL="645414" marR="1484313">
              <a:lnSpc>
                <a:spcPct val="120000"/>
              </a:lnSpc>
              <a:buClr>
                <a:srgbClr val="002147"/>
              </a:buClr>
              <a:buSzPct val="80555"/>
              <a:buChar char="■"/>
              <a:tabLst>
                <a:tab pos="854266" algn="l"/>
              </a:tabLst>
            </a:pPr>
            <a:r>
              <a:rPr sz="1980" dirty="0">
                <a:latin typeface="Arial"/>
                <a:cs typeface="Arial"/>
              </a:rPr>
              <a:t>General</a:t>
            </a:r>
            <a:r>
              <a:rPr sz="1980" spc="-38" dirty="0">
                <a:latin typeface="Arial"/>
                <a:cs typeface="Arial"/>
              </a:rPr>
              <a:t> </a:t>
            </a:r>
            <a:r>
              <a:rPr sz="1980" dirty="0">
                <a:latin typeface="Arial"/>
                <a:cs typeface="Arial"/>
              </a:rPr>
              <a:t>reasoning</a:t>
            </a:r>
            <a:r>
              <a:rPr sz="1980" spc="-33" dirty="0">
                <a:latin typeface="Arial"/>
                <a:cs typeface="Arial"/>
              </a:rPr>
              <a:t> </a:t>
            </a:r>
            <a:r>
              <a:rPr sz="1980" spc="-6" dirty="0">
                <a:latin typeface="Arial"/>
                <a:cs typeface="Arial"/>
              </a:rPr>
              <a:t>with</a:t>
            </a:r>
            <a:r>
              <a:rPr sz="1980" spc="-38" dirty="0">
                <a:latin typeface="Arial"/>
                <a:cs typeface="Arial"/>
              </a:rPr>
              <a:t> </a:t>
            </a:r>
            <a:r>
              <a:rPr sz="1980" dirty="0">
                <a:latin typeface="Arial"/>
                <a:cs typeface="Arial"/>
              </a:rPr>
              <a:t>knowledge </a:t>
            </a:r>
            <a:r>
              <a:rPr sz="1980" spc="-532" dirty="0">
                <a:latin typeface="Arial"/>
                <a:cs typeface="Arial"/>
              </a:rPr>
              <a:t> </a:t>
            </a:r>
            <a:r>
              <a:rPr sz="1980" dirty="0">
                <a:latin typeface="Arial"/>
                <a:cs typeface="Arial"/>
              </a:rPr>
              <a:t>Quite</a:t>
            </a:r>
            <a:r>
              <a:rPr sz="1980" spc="-6" dirty="0">
                <a:latin typeface="Arial"/>
                <a:cs typeface="Arial"/>
              </a:rPr>
              <a:t> </a:t>
            </a:r>
            <a:r>
              <a:rPr sz="1980" dirty="0">
                <a:latin typeface="Arial"/>
                <a:cs typeface="Arial"/>
              </a:rPr>
              <a:t>a</a:t>
            </a:r>
            <a:r>
              <a:rPr sz="1980" spc="-11" dirty="0">
                <a:latin typeface="Arial"/>
                <a:cs typeface="Arial"/>
              </a:rPr>
              <a:t> </a:t>
            </a:r>
            <a:r>
              <a:rPr sz="1980" dirty="0">
                <a:latin typeface="Arial"/>
                <a:cs typeface="Arial"/>
              </a:rPr>
              <a:t>few </a:t>
            </a:r>
            <a:r>
              <a:rPr sz="1980" spc="-6" dirty="0">
                <a:latin typeface="Arial"/>
                <a:cs typeface="Arial"/>
              </a:rPr>
              <a:t>more…</a:t>
            </a:r>
            <a:endParaRPr sz="1980" dirty="0">
              <a:latin typeface="Arial"/>
              <a:cs typeface="Arial"/>
            </a:endParaRPr>
          </a:p>
          <a:p>
            <a:pPr>
              <a:lnSpc>
                <a:spcPct val="100000"/>
              </a:lnSpc>
              <a:buClr>
                <a:srgbClr val="002147"/>
              </a:buClr>
              <a:buFont typeface="Arial"/>
              <a:buChar char="■"/>
            </a:pPr>
            <a:endParaRPr sz="2200" dirty="0">
              <a:latin typeface="Arial"/>
              <a:cs typeface="Arial"/>
            </a:endParaRPr>
          </a:p>
          <a:p>
            <a:pPr>
              <a:spcBef>
                <a:spcPts val="11"/>
              </a:spcBef>
              <a:buClr>
                <a:srgbClr val="002147"/>
              </a:buClr>
              <a:buFont typeface="Arial"/>
              <a:buChar char="■"/>
            </a:pPr>
            <a:endParaRPr sz="2255" dirty="0">
              <a:latin typeface="Arial"/>
              <a:cs typeface="Arial"/>
            </a:endParaRPr>
          </a:p>
          <a:p>
            <a:pPr marL="13970"/>
            <a:r>
              <a:rPr sz="2310" spc="-6" dirty="0">
                <a:latin typeface="Arial"/>
                <a:cs typeface="Arial"/>
              </a:rPr>
              <a:t>Hard</a:t>
            </a:r>
            <a:r>
              <a:rPr sz="2310" spc="-55" dirty="0">
                <a:latin typeface="Arial"/>
                <a:cs typeface="Arial"/>
              </a:rPr>
              <a:t> </a:t>
            </a:r>
            <a:r>
              <a:rPr sz="2310" spc="-6" dirty="0">
                <a:latin typeface="Arial"/>
                <a:cs typeface="Arial"/>
              </a:rPr>
              <a:t>problems</a:t>
            </a:r>
            <a:endParaRPr sz="2310" dirty="0">
              <a:latin typeface="Arial"/>
              <a:cs typeface="Arial"/>
            </a:endParaRPr>
          </a:p>
          <a:p>
            <a:pPr marL="854266" indent="-208153">
              <a:spcBef>
                <a:spcPts val="489"/>
              </a:spcBef>
              <a:buClr>
                <a:srgbClr val="002147"/>
              </a:buClr>
              <a:buSzPct val="80555"/>
              <a:buChar char="■"/>
              <a:tabLst>
                <a:tab pos="854266" algn="l"/>
              </a:tabLst>
            </a:pPr>
            <a:r>
              <a:rPr sz="1980" dirty="0">
                <a:latin typeface="Arial"/>
                <a:cs typeface="Arial"/>
              </a:rPr>
              <a:t>Playing</a:t>
            </a:r>
            <a:r>
              <a:rPr sz="1980" spc="-55" dirty="0">
                <a:latin typeface="Arial"/>
                <a:cs typeface="Arial"/>
              </a:rPr>
              <a:t> </a:t>
            </a:r>
            <a:r>
              <a:rPr sz="1980" spc="-6" dirty="0">
                <a:latin typeface="Arial"/>
                <a:cs typeface="Arial"/>
              </a:rPr>
              <a:t>games</a:t>
            </a:r>
            <a:endParaRPr sz="1980" dirty="0">
              <a:latin typeface="Arial"/>
              <a:cs typeface="Arial"/>
            </a:endParaRPr>
          </a:p>
          <a:p>
            <a:pPr marL="854266" indent="-208153">
              <a:spcBef>
                <a:spcPts val="473"/>
              </a:spcBef>
              <a:buClr>
                <a:srgbClr val="002147"/>
              </a:buClr>
              <a:buSzPct val="80555"/>
              <a:buChar char="■"/>
              <a:tabLst>
                <a:tab pos="854266" algn="l"/>
              </a:tabLst>
            </a:pPr>
            <a:r>
              <a:rPr sz="1980" spc="-6" dirty="0">
                <a:latin typeface="Arial"/>
                <a:cs typeface="Arial"/>
              </a:rPr>
              <a:t>Constraint</a:t>
            </a:r>
            <a:r>
              <a:rPr sz="1980" spc="-33" dirty="0">
                <a:latin typeface="Arial"/>
                <a:cs typeface="Arial"/>
              </a:rPr>
              <a:t> </a:t>
            </a:r>
            <a:r>
              <a:rPr sz="1980" dirty="0">
                <a:latin typeface="Arial"/>
                <a:cs typeface="Arial"/>
              </a:rPr>
              <a:t>satisfaction</a:t>
            </a:r>
            <a:r>
              <a:rPr sz="1980" spc="-22" dirty="0">
                <a:latin typeface="Arial"/>
                <a:cs typeface="Arial"/>
              </a:rPr>
              <a:t> </a:t>
            </a:r>
            <a:r>
              <a:rPr sz="1980" dirty="0">
                <a:latin typeface="Arial"/>
                <a:cs typeface="Arial"/>
              </a:rPr>
              <a:t>(e.g.,</a:t>
            </a:r>
            <a:r>
              <a:rPr sz="1980" spc="-28" dirty="0">
                <a:latin typeface="Arial"/>
                <a:cs typeface="Arial"/>
              </a:rPr>
              <a:t> </a:t>
            </a:r>
            <a:r>
              <a:rPr sz="1980" dirty="0">
                <a:latin typeface="Arial"/>
                <a:cs typeface="Arial"/>
              </a:rPr>
              <a:t>crossword</a:t>
            </a:r>
            <a:r>
              <a:rPr sz="1980" spc="-22" dirty="0">
                <a:latin typeface="Arial"/>
                <a:cs typeface="Arial"/>
              </a:rPr>
              <a:t> </a:t>
            </a:r>
            <a:r>
              <a:rPr sz="1980" spc="-6" dirty="0">
                <a:latin typeface="Arial"/>
                <a:cs typeface="Arial"/>
              </a:rPr>
              <a:t>puzzles)</a:t>
            </a:r>
            <a:endParaRPr sz="1980" dirty="0">
              <a:latin typeface="Arial"/>
              <a:cs typeface="Arial"/>
            </a:endParaRPr>
          </a:p>
          <a:p>
            <a:pPr marL="645414" marR="1151128">
              <a:lnSpc>
                <a:spcPct val="120000"/>
              </a:lnSpc>
              <a:buClr>
                <a:srgbClr val="002147"/>
              </a:buClr>
              <a:buSzPct val="80555"/>
              <a:buChar char="■"/>
              <a:tabLst>
                <a:tab pos="854266" algn="l"/>
              </a:tabLst>
            </a:pPr>
            <a:r>
              <a:rPr lang="en-GB" sz="1980" spc="-6" dirty="0">
                <a:latin typeface="Arial"/>
                <a:cs typeface="Arial"/>
              </a:rPr>
              <a:t> </a:t>
            </a:r>
            <a:r>
              <a:rPr sz="1980" spc="-6" dirty="0">
                <a:latin typeface="Arial"/>
                <a:cs typeface="Arial"/>
              </a:rPr>
              <a:t>Classical planning </a:t>
            </a:r>
            <a:r>
              <a:rPr sz="1980" dirty="0">
                <a:latin typeface="Arial"/>
                <a:cs typeface="Arial"/>
              </a:rPr>
              <a:t>(e.g., trip </a:t>
            </a:r>
            <a:r>
              <a:rPr sz="1980" spc="-6" dirty="0">
                <a:latin typeface="Arial"/>
                <a:cs typeface="Arial"/>
              </a:rPr>
              <a:t>planning) </a:t>
            </a:r>
            <a:r>
              <a:rPr sz="1980" spc="-539" dirty="0">
                <a:latin typeface="Arial"/>
                <a:cs typeface="Arial"/>
              </a:rPr>
              <a:t> </a:t>
            </a:r>
            <a:r>
              <a:rPr sz="1980" dirty="0">
                <a:latin typeface="Arial"/>
                <a:cs typeface="Arial"/>
              </a:rPr>
              <a:t>Many,many</a:t>
            </a:r>
            <a:r>
              <a:rPr sz="1980" spc="-11" dirty="0">
                <a:latin typeface="Arial"/>
                <a:cs typeface="Arial"/>
              </a:rPr>
              <a:t> </a:t>
            </a:r>
            <a:r>
              <a:rPr sz="1980" spc="-6" dirty="0">
                <a:latin typeface="Arial"/>
                <a:cs typeface="Arial"/>
              </a:rPr>
              <a:t>more!</a:t>
            </a:r>
            <a:endParaRPr sz="1980" dirty="0">
              <a:latin typeface="Arial"/>
              <a:cs typeface="Arial"/>
            </a:endParaRPr>
          </a:p>
          <a:p>
            <a:pPr>
              <a:lnSpc>
                <a:spcPct val="100000"/>
              </a:lnSpc>
            </a:pPr>
            <a:endParaRPr sz="2200" dirty="0">
              <a:latin typeface="Arial"/>
              <a:cs typeface="Arial"/>
            </a:endParaRPr>
          </a:p>
          <a:p>
            <a:pPr>
              <a:spcBef>
                <a:spcPts val="11"/>
              </a:spcBef>
            </a:pPr>
            <a:endParaRPr sz="2255" dirty="0">
              <a:latin typeface="Arial"/>
              <a:cs typeface="Arial"/>
            </a:endParaRPr>
          </a:p>
          <a:p>
            <a:pPr marL="13970"/>
            <a:r>
              <a:rPr sz="2310" spc="-6" dirty="0">
                <a:latin typeface="Arial"/>
                <a:cs typeface="Arial"/>
              </a:rPr>
              <a:t>Easy</a:t>
            </a:r>
            <a:r>
              <a:rPr sz="2310" spc="-33" dirty="0">
                <a:latin typeface="Arial"/>
                <a:cs typeface="Arial"/>
              </a:rPr>
              <a:t> </a:t>
            </a:r>
            <a:r>
              <a:rPr sz="2310" spc="-11" dirty="0">
                <a:latin typeface="Arial"/>
                <a:cs typeface="Arial"/>
              </a:rPr>
              <a:t>problems</a:t>
            </a:r>
            <a:endParaRPr sz="2310" dirty="0">
              <a:latin typeface="Arial"/>
              <a:cs typeface="Arial"/>
            </a:endParaRPr>
          </a:p>
          <a:p>
            <a:pPr marL="646113">
              <a:spcBef>
                <a:spcPts val="489"/>
              </a:spcBef>
            </a:pPr>
            <a:r>
              <a:rPr sz="1980" dirty="0">
                <a:latin typeface="Arial"/>
                <a:cs typeface="Arial"/>
              </a:rPr>
              <a:t>Almost</a:t>
            </a:r>
            <a:r>
              <a:rPr sz="1980" spc="-33" dirty="0">
                <a:latin typeface="Arial"/>
                <a:cs typeface="Arial"/>
              </a:rPr>
              <a:t> </a:t>
            </a:r>
            <a:r>
              <a:rPr sz="1980" spc="-6" dirty="0">
                <a:latin typeface="Arial"/>
                <a:cs typeface="Arial"/>
              </a:rPr>
              <a:t>none</a:t>
            </a:r>
            <a:r>
              <a:rPr sz="1980" spc="-38" dirty="0">
                <a:latin typeface="Arial"/>
                <a:cs typeface="Arial"/>
              </a:rPr>
              <a:t> </a:t>
            </a:r>
            <a:r>
              <a:rPr sz="1980" dirty="0">
                <a:latin typeface="Arial"/>
                <a:cs typeface="Arial"/>
              </a:rPr>
              <a: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53555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Second</a:t>
            </a:r>
            <a:r>
              <a:rPr sz="3520" spc="-33" dirty="0">
                <a:solidFill>
                  <a:srgbClr val="002147"/>
                </a:solidFill>
              </a:rPr>
              <a:t> </a:t>
            </a:r>
            <a:r>
              <a:rPr sz="3520" spc="-6" dirty="0">
                <a:solidFill>
                  <a:srgbClr val="002147"/>
                </a:solidFill>
              </a:rPr>
              <a:t>Reality</a:t>
            </a:r>
            <a:r>
              <a:rPr sz="3520" spc="-28" dirty="0">
                <a:solidFill>
                  <a:srgbClr val="002147"/>
                </a:solidFill>
              </a:rPr>
              <a:t> </a:t>
            </a:r>
            <a:r>
              <a:rPr sz="3520" spc="-11" dirty="0">
                <a:solidFill>
                  <a:srgbClr val="002147"/>
                </a:solidFill>
              </a:rPr>
              <a:t>Check</a:t>
            </a:r>
            <a:endParaRPr sz="3520" dirty="0"/>
          </a:p>
        </p:txBody>
      </p:sp>
      <p:sp>
        <p:nvSpPr>
          <p:cNvPr id="3" name="object 3"/>
          <p:cNvSpPr txBox="1"/>
          <p:nvPr/>
        </p:nvSpPr>
        <p:spPr>
          <a:xfrm>
            <a:off x="740409" y="1736496"/>
            <a:ext cx="6594189" cy="4982005"/>
          </a:xfrm>
          <a:prstGeom prst="rect">
            <a:avLst/>
          </a:prstGeom>
        </p:spPr>
        <p:txBody>
          <a:bodyPr vert="horz" wrap="square" lIns="0" tIns="15367" rIns="0" bIns="0" rtlCol="0">
            <a:spAutoFit/>
          </a:bodyPr>
          <a:lstStyle/>
          <a:p>
            <a:pPr marL="13970">
              <a:spcBef>
                <a:spcPts val="121"/>
              </a:spcBef>
            </a:pPr>
            <a:r>
              <a:rPr sz="2310" spc="-11" dirty="0">
                <a:latin typeface="Arial"/>
                <a:cs typeface="Arial"/>
              </a:rPr>
              <a:t>Developing</a:t>
            </a:r>
            <a:r>
              <a:rPr sz="2310" spc="-22" dirty="0">
                <a:latin typeface="Arial"/>
                <a:cs typeface="Arial"/>
              </a:rPr>
              <a:t> </a:t>
            </a:r>
            <a:r>
              <a:rPr sz="2310" dirty="0">
                <a:latin typeface="Arial"/>
                <a:cs typeface="Arial"/>
              </a:rPr>
              <a:t>AI</a:t>
            </a:r>
            <a:r>
              <a:rPr sz="2310" spc="-6" dirty="0">
                <a:latin typeface="Arial"/>
                <a:cs typeface="Arial"/>
              </a:rPr>
              <a:t> requires</a:t>
            </a:r>
            <a:r>
              <a:rPr sz="2310" dirty="0">
                <a:latin typeface="Arial"/>
                <a:cs typeface="Arial"/>
              </a:rPr>
              <a:t> </a:t>
            </a:r>
            <a:r>
              <a:rPr sz="2310" spc="-6" dirty="0">
                <a:solidFill>
                  <a:srgbClr val="FF0000"/>
                </a:solidFill>
                <a:latin typeface="Arial"/>
                <a:cs typeface="Arial"/>
              </a:rPr>
              <a:t>enormous</a:t>
            </a:r>
            <a:r>
              <a:rPr sz="2310" spc="-11" dirty="0">
                <a:solidFill>
                  <a:srgbClr val="FF0000"/>
                </a:solidFill>
                <a:latin typeface="Arial"/>
                <a:cs typeface="Arial"/>
              </a:rPr>
              <a:t> </a:t>
            </a:r>
            <a:r>
              <a:rPr sz="2310" spc="-6" dirty="0">
                <a:solidFill>
                  <a:srgbClr val="FF0000"/>
                </a:solidFill>
                <a:latin typeface="Arial"/>
                <a:cs typeface="Arial"/>
              </a:rPr>
              <a:t>effort</a:t>
            </a:r>
            <a:endParaRPr sz="2310" dirty="0">
              <a:latin typeface="Arial"/>
              <a:cs typeface="Arial"/>
            </a:endParaRPr>
          </a:p>
          <a:p>
            <a:pPr>
              <a:lnSpc>
                <a:spcPct val="100000"/>
              </a:lnSpc>
            </a:pPr>
            <a:endParaRPr sz="2530" dirty="0">
              <a:latin typeface="Arial"/>
              <a:cs typeface="Arial"/>
            </a:endParaRPr>
          </a:p>
          <a:p>
            <a:pPr marL="13970">
              <a:spcBef>
                <a:spcPts val="2239"/>
              </a:spcBef>
            </a:pPr>
            <a:r>
              <a:rPr sz="2310" spc="-6" dirty="0">
                <a:latin typeface="Arial"/>
                <a:cs typeface="Arial"/>
              </a:rPr>
              <a:t>Take</a:t>
            </a:r>
            <a:r>
              <a:rPr sz="2310" spc="-22" dirty="0">
                <a:latin typeface="Arial"/>
                <a:cs typeface="Arial"/>
              </a:rPr>
              <a:t> </a:t>
            </a:r>
            <a:r>
              <a:rPr sz="2310" dirty="0">
                <a:latin typeface="Arial"/>
                <a:cs typeface="Arial"/>
              </a:rPr>
              <a:t>MYCIN</a:t>
            </a:r>
            <a:r>
              <a:rPr sz="2310" spc="-22" dirty="0">
                <a:latin typeface="Arial"/>
                <a:cs typeface="Arial"/>
              </a:rPr>
              <a:t> </a:t>
            </a:r>
            <a:r>
              <a:rPr sz="2310" spc="-6" dirty="0">
                <a:latin typeface="Arial"/>
                <a:cs typeface="Arial"/>
              </a:rPr>
              <a:t>(medical</a:t>
            </a:r>
            <a:r>
              <a:rPr sz="2310" spc="-11" dirty="0">
                <a:latin typeface="Arial"/>
                <a:cs typeface="Arial"/>
              </a:rPr>
              <a:t> diagnosis)</a:t>
            </a:r>
            <a:endParaRPr sz="2310" dirty="0">
              <a:latin typeface="Arial"/>
              <a:cs typeface="Arial"/>
            </a:endParaRPr>
          </a:p>
          <a:p>
            <a:pPr marL="854266" indent="-208153">
              <a:spcBef>
                <a:spcPts val="489"/>
              </a:spcBef>
              <a:buClr>
                <a:srgbClr val="002147"/>
              </a:buClr>
              <a:buSzPct val="80555"/>
              <a:buChar char="■"/>
              <a:tabLst>
                <a:tab pos="854266" algn="l"/>
              </a:tabLst>
            </a:pPr>
            <a:r>
              <a:rPr sz="1980" dirty="0">
                <a:latin typeface="Arial"/>
                <a:cs typeface="Arial"/>
              </a:rPr>
              <a:t>The</a:t>
            </a:r>
            <a:r>
              <a:rPr sz="1980" spc="-17" dirty="0">
                <a:latin typeface="Arial"/>
                <a:cs typeface="Arial"/>
              </a:rPr>
              <a:t> </a:t>
            </a:r>
            <a:r>
              <a:rPr sz="1980" dirty="0">
                <a:latin typeface="Arial"/>
                <a:cs typeface="Arial"/>
              </a:rPr>
              <a:t>system</a:t>
            </a:r>
            <a:r>
              <a:rPr sz="1980" spc="-17" dirty="0">
                <a:latin typeface="Arial"/>
                <a:cs typeface="Arial"/>
              </a:rPr>
              <a:t> </a:t>
            </a:r>
            <a:r>
              <a:rPr sz="1980" dirty="0">
                <a:latin typeface="Arial"/>
                <a:cs typeface="Arial"/>
              </a:rPr>
              <a:t>required</a:t>
            </a:r>
            <a:r>
              <a:rPr sz="1980" spc="-17" dirty="0">
                <a:latin typeface="Arial"/>
                <a:cs typeface="Arial"/>
              </a:rPr>
              <a:t> </a:t>
            </a:r>
            <a:r>
              <a:rPr sz="1980" dirty="0">
                <a:latin typeface="Arial"/>
                <a:cs typeface="Arial"/>
              </a:rPr>
              <a:t>knowledge</a:t>
            </a:r>
            <a:r>
              <a:rPr sz="1980" spc="-17" dirty="0">
                <a:latin typeface="Arial"/>
                <a:cs typeface="Arial"/>
              </a:rPr>
              <a:t> </a:t>
            </a:r>
            <a:r>
              <a:rPr sz="1980" spc="-6" dirty="0">
                <a:latin typeface="Arial"/>
                <a:cs typeface="Arial"/>
              </a:rPr>
              <a:t>about</a:t>
            </a:r>
            <a:r>
              <a:rPr sz="1980" spc="-22" dirty="0">
                <a:latin typeface="Arial"/>
                <a:cs typeface="Arial"/>
              </a:rPr>
              <a:t> </a:t>
            </a:r>
            <a:r>
              <a:rPr sz="1980" spc="-6" dirty="0">
                <a:latin typeface="Arial"/>
                <a:cs typeface="Arial"/>
              </a:rPr>
              <a:t>blood</a:t>
            </a:r>
            <a:r>
              <a:rPr sz="1980" spc="-17" dirty="0">
                <a:latin typeface="Arial"/>
                <a:cs typeface="Arial"/>
              </a:rPr>
              <a:t> </a:t>
            </a:r>
            <a:r>
              <a:rPr sz="1980" spc="-6" dirty="0">
                <a:latin typeface="Arial"/>
                <a:cs typeface="Arial"/>
              </a:rPr>
              <a:t>infections</a:t>
            </a:r>
            <a:endParaRPr sz="1980" dirty="0">
              <a:latin typeface="Arial"/>
              <a:cs typeface="Arial"/>
            </a:endParaRPr>
          </a:p>
          <a:p>
            <a:pPr marL="854266" indent="-208153">
              <a:spcBef>
                <a:spcPts val="473"/>
              </a:spcBef>
              <a:buClr>
                <a:srgbClr val="002147"/>
              </a:buClr>
              <a:buSzPct val="80555"/>
              <a:buChar char="■"/>
              <a:tabLst>
                <a:tab pos="854266" algn="l"/>
              </a:tabLst>
            </a:pPr>
            <a:r>
              <a:rPr sz="1980" dirty="0">
                <a:latin typeface="Arial"/>
                <a:cs typeface="Arial"/>
              </a:rPr>
              <a:t>Acquired</a:t>
            </a:r>
            <a:r>
              <a:rPr sz="1980" spc="-22" dirty="0">
                <a:latin typeface="Arial"/>
                <a:cs typeface="Arial"/>
              </a:rPr>
              <a:t> </a:t>
            </a:r>
            <a:r>
              <a:rPr sz="1980" dirty="0">
                <a:latin typeface="Arial"/>
                <a:cs typeface="Arial"/>
              </a:rPr>
              <a:t>through</a:t>
            </a:r>
            <a:r>
              <a:rPr sz="1980" spc="-17" dirty="0">
                <a:latin typeface="Arial"/>
                <a:cs typeface="Arial"/>
              </a:rPr>
              <a:t> </a:t>
            </a:r>
            <a:r>
              <a:rPr sz="1980" spc="-6" dirty="0">
                <a:latin typeface="Arial"/>
                <a:cs typeface="Arial"/>
              </a:rPr>
              <a:t>extensive</a:t>
            </a:r>
            <a:r>
              <a:rPr sz="1980" spc="-28" dirty="0">
                <a:latin typeface="Arial"/>
                <a:cs typeface="Arial"/>
              </a:rPr>
              <a:t> </a:t>
            </a:r>
            <a:r>
              <a:rPr sz="1980" spc="-6" dirty="0">
                <a:latin typeface="Arial"/>
                <a:cs typeface="Arial"/>
              </a:rPr>
              <a:t>expert</a:t>
            </a:r>
            <a:r>
              <a:rPr sz="1980" spc="-22" dirty="0">
                <a:latin typeface="Arial"/>
                <a:cs typeface="Arial"/>
              </a:rPr>
              <a:t> </a:t>
            </a:r>
            <a:r>
              <a:rPr sz="1980" spc="-6" dirty="0">
                <a:latin typeface="Arial"/>
                <a:cs typeface="Arial"/>
              </a:rPr>
              <a:t>interviews</a:t>
            </a:r>
            <a:endParaRPr sz="1980" dirty="0">
              <a:latin typeface="Arial"/>
              <a:cs typeface="Arial"/>
            </a:endParaRPr>
          </a:p>
          <a:p>
            <a:pPr marL="854266" indent="-208153">
              <a:spcBef>
                <a:spcPts val="477"/>
              </a:spcBef>
              <a:buClr>
                <a:srgbClr val="002147"/>
              </a:buClr>
              <a:buSzPct val="80555"/>
              <a:buChar char="■"/>
              <a:tabLst>
                <a:tab pos="854266" algn="l"/>
              </a:tabLst>
            </a:pPr>
            <a:r>
              <a:rPr sz="1980" spc="-6" dirty="0">
                <a:latin typeface="Arial"/>
                <a:cs typeface="Arial"/>
              </a:rPr>
              <a:t>Not</a:t>
            </a:r>
            <a:r>
              <a:rPr sz="1980" spc="-38" dirty="0">
                <a:latin typeface="Arial"/>
                <a:cs typeface="Arial"/>
              </a:rPr>
              <a:t> </a:t>
            </a:r>
            <a:r>
              <a:rPr sz="1980" dirty="0">
                <a:latin typeface="Arial"/>
                <a:cs typeface="Arial"/>
              </a:rPr>
              <a:t>really</a:t>
            </a:r>
            <a:r>
              <a:rPr sz="1980" spc="-33" dirty="0">
                <a:latin typeface="Arial"/>
                <a:cs typeface="Arial"/>
              </a:rPr>
              <a:t> </a:t>
            </a:r>
            <a:r>
              <a:rPr sz="1980" dirty="0">
                <a:latin typeface="Arial"/>
                <a:cs typeface="Arial"/>
              </a:rPr>
              <a:t>scalable</a:t>
            </a:r>
          </a:p>
          <a:p>
            <a:pPr>
              <a:lnSpc>
                <a:spcPct val="100000"/>
              </a:lnSpc>
              <a:buClr>
                <a:srgbClr val="002147"/>
              </a:buClr>
              <a:buFont typeface="Arial"/>
              <a:buChar char="■"/>
            </a:pPr>
            <a:endParaRPr sz="2200" dirty="0">
              <a:latin typeface="Arial"/>
              <a:cs typeface="Arial"/>
            </a:endParaRPr>
          </a:p>
          <a:p>
            <a:pPr>
              <a:spcBef>
                <a:spcPts val="33"/>
              </a:spcBef>
              <a:buClr>
                <a:srgbClr val="002147"/>
              </a:buClr>
              <a:buFont typeface="Arial"/>
              <a:buChar char="■"/>
            </a:pPr>
            <a:endParaRPr sz="2420" dirty="0">
              <a:latin typeface="Arial"/>
              <a:cs typeface="Arial"/>
            </a:endParaRPr>
          </a:p>
          <a:p>
            <a:pPr marL="13970"/>
            <a:r>
              <a:rPr sz="2310" spc="-6" dirty="0">
                <a:latin typeface="Arial"/>
                <a:cs typeface="Arial"/>
              </a:rPr>
              <a:t>Take</a:t>
            </a:r>
            <a:r>
              <a:rPr sz="2310" spc="-17" dirty="0">
                <a:latin typeface="Arial"/>
                <a:cs typeface="Arial"/>
              </a:rPr>
              <a:t> </a:t>
            </a:r>
            <a:r>
              <a:rPr sz="2310" spc="-6" dirty="0">
                <a:latin typeface="Arial"/>
                <a:cs typeface="Arial"/>
              </a:rPr>
              <a:t>Watson</a:t>
            </a:r>
            <a:r>
              <a:rPr sz="2310" spc="-17" dirty="0">
                <a:latin typeface="Arial"/>
                <a:cs typeface="Arial"/>
              </a:rPr>
              <a:t> </a:t>
            </a:r>
            <a:r>
              <a:rPr sz="2310" spc="-6" dirty="0">
                <a:latin typeface="Arial"/>
                <a:cs typeface="Arial"/>
              </a:rPr>
              <a:t>(playing</a:t>
            </a:r>
            <a:r>
              <a:rPr sz="2310" spc="-17" dirty="0">
                <a:latin typeface="Arial"/>
                <a:cs typeface="Arial"/>
              </a:rPr>
              <a:t> </a:t>
            </a:r>
            <a:r>
              <a:rPr sz="2310" spc="-11" dirty="0">
                <a:latin typeface="Arial"/>
                <a:cs typeface="Arial"/>
              </a:rPr>
              <a:t>jeopardy)</a:t>
            </a:r>
            <a:endParaRPr sz="2310" dirty="0">
              <a:latin typeface="Arial"/>
              <a:cs typeface="Arial"/>
            </a:endParaRPr>
          </a:p>
          <a:p>
            <a:pPr marL="854266" indent="-208153">
              <a:spcBef>
                <a:spcPts val="489"/>
              </a:spcBef>
              <a:buClr>
                <a:srgbClr val="002147"/>
              </a:buClr>
              <a:buSzPct val="80555"/>
              <a:buChar char="■"/>
              <a:tabLst>
                <a:tab pos="854266" algn="l"/>
              </a:tabLst>
            </a:pPr>
            <a:r>
              <a:rPr sz="1980" spc="-6" dirty="0">
                <a:latin typeface="Arial"/>
                <a:cs typeface="Arial"/>
              </a:rPr>
              <a:t>Required</a:t>
            </a:r>
            <a:r>
              <a:rPr sz="1980" spc="-22" dirty="0">
                <a:latin typeface="Arial"/>
                <a:cs typeface="Arial"/>
              </a:rPr>
              <a:t> </a:t>
            </a:r>
            <a:r>
              <a:rPr sz="1980" dirty="0">
                <a:latin typeface="Arial"/>
                <a:cs typeface="Arial"/>
              </a:rPr>
              <a:t>a</a:t>
            </a:r>
            <a:r>
              <a:rPr sz="1980" spc="-22" dirty="0">
                <a:latin typeface="Arial"/>
                <a:cs typeface="Arial"/>
              </a:rPr>
              <a:t> </a:t>
            </a:r>
            <a:r>
              <a:rPr sz="1980" spc="-6" dirty="0">
                <a:latin typeface="Arial"/>
                <a:cs typeface="Arial"/>
              </a:rPr>
              <a:t>whole</a:t>
            </a:r>
            <a:r>
              <a:rPr sz="1980" spc="-17" dirty="0">
                <a:latin typeface="Arial"/>
                <a:cs typeface="Arial"/>
              </a:rPr>
              <a:t> </a:t>
            </a:r>
            <a:r>
              <a:rPr sz="1980" spc="-6" dirty="0">
                <a:latin typeface="Arial"/>
                <a:cs typeface="Arial"/>
              </a:rPr>
              <a:t>team</a:t>
            </a:r>
            <a:endParaRPr sz="1980" dirty="0">
              <a:latin typeface="Arial"/>
              <a:cs typeface="Arial"/>
            </a:endParaRPr>
          </a:p>
          <a:p>
            <a:pPr marL="854266" indent="-208153">
              <a:spcBef>
                <a:spcPts val="473"/>
              </a:spcBef>
              <a:buClr>
                <a:srgbClr val="002147"/>
              </a:buClr>
              <a:buSzPct val="80555"/>
              <a:buChar char="■"/>
              <a:tabLst>
                <a:tab pos="854266" algn="l"/>
              </a:tabLst>
            </a:pPr>
            <a:r>
              <a:rPr sz="1980" spc="-6" dirty="0">
                <a:latin typeface="Arial"/>
                <a:cs typeface="Arial"/>
              </a:rPr>
              <a:t>30+</a:t>
            </a:r>
            <a:r>
              <a:rPr sz="1980" spc="-50" dirty="0">
                <a:latin typeface="Arial"/>
                <a:cs typeface="Arial"/>
              </a:rPr>
              <a:t> </a:t>
            </a:r>
            <a:r>
              <a:rPr sz="1980" spc="-6" dirty="0">
                <a:latin typeface="Arial"/>
                <a:cs typeface="Arial"/>
              </a:rPr>
              <a:t>people</a:t>
            </a:r>
            <a:endParaRPr sz="1980" dirty="0">
              <a:latin typeface="Arial"/>
              <a:cs typeface="Arial"/>
            </a:endParaRPr>
          </a:p>
          <a:p>
            <a:pPr marL="854266" indent="-208153">
              <a:spcBef>
                <a:spcPts val="473"/>
              </a:spcBef>
              <a:buClr>
                <a:srgbClr val="002147"/>
              </a:buClr>
              <a:buSzPct val="80555"/>
              <a:buChar char="■"/>
              <a:tabLst>
                <a:tab pos="854266" algn="l"/>
              </a:tabLst>
            </a:pPr>
            <a:r>
              <a:rPr sz="1980" dirty="0">
                <a:latin typeface="Arial"/>
                <a:cs typeface="Arial"/>
              </a:rPr>
              <a:t>Working</a:t>
            </a:r>
            <a:r>
              <a:rPr sz="1980" spc="-22" dirty="0">
                <a:latin typeface="Arial"/>
                <a:cs typeface="Arial"/>
              </a:rPr>
              <a:t> </a:t>
            </a:r>
            <a:r>
              <a:rPr sz="1980" dirty="0">
                <a:latin typeface="Arial"/>
                <a:cs typeface="Arial"/>
              </a:rPr>
              <a:t>full</a:t>
            </a:r>
            <a:r>
              <a:rPr sz="1980" spc="-17" dirty="0">
                <a:latin typeface="Arial"/>
                <a:cs typeface="Arial"/>
              </a:rPr>
              <a:t> </a:t>
            </a:r>
            <a:r>
              <a:rPr sz="1980" dirty="0">
                <a:latin typeface="Arial"/>
                <a:cs typeface="Arial"/>
              </a:rPr>
              <a:t>time</a:t>
            </a:r>
            <a:r>
              <a:rPr sz="1980" spc="-17" dirty="0">
                <a:latin typeface="Arial"/>
                <a:cs typeface="Arial"/>
              </a:rPr>
              <a:t> </a:t>
            </a:r>
            <a:r>
              <a:rPr sz="1980" dirty="0">
                <a:latin typeface="Arial"/>
                <a:cs typeface="Arial"/>
              </a:rPr>
              <a:t>for</a:t>
            </a:r>
            <a:r>
              <a:rPr sz="1980" spc="-17" dirty="0">
                <a:latin typeface="Arial"/>
                <a:cs typeface="Arial"/>
              </a:rPr>
              <a:t> </a:t>
            </a:r>
            <a:r>
              <a:rPr sz="1980" dirty="0">
                <a:latin typeface="Arial"/>
                <a:cs typeface="Arial"/>
              </a:rPr>
              <a:t>4</a:t>
            </a:r>
            <a:r>
              <a:rPr sz="1980" spc="-28" dirty="0">
                <a:latin typeface="Arial"/>
                <a:cs typeface="Arial"/>
              </a:rPr>
              <a:t> </a:t>
            </a:r>
            <a:r>
              <a:rPr sz="1980" dirty="0">
                <a:latin typeface="Arial"/>
                <a:cs typeface="Arial"/>
              </a:rPr>
              <a:t>years.</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1" y="653541"/>
            <a:ext cx="5405340" cy="554383"/>
          </a:xfrm>
          <a:prstGeom prst="rect">
            <a:avLst/>
          </a:prstGeom>
        </p:spPr>
        <p:txBody>
          <a:bodyPr vert="horz" wrap="square" lIns="0" tIns="12573" rIns="0" bIns="0" rtlCol="0">
            <a:spAutoFit/>
          </a:bodyPr>
          <a:lstStyle/>
          <a:p>
            <a:pPr marL="13970">
              <a:spcBef>
                <a:spcPts val="99"/>
              </a:spcBef>
            </a:pPr>
            <a:r>
              <a:rPr sz="3520" spc="-6" dirty="0">
                <a:solidFill>
                  <a:srgbClr val="002147"/>
                </a:solidFill>
              </a:rPr>
              <a:t>Third</a:t>
            </a:r>
            <a:r>
              <a:rPr sz="3520" spc="-38" dirty="0">
                <a:solidFill>
                  <a:srgbClr val="002147"/>
                </a:solidFill>
              </a:rPr>
              <a:t> </a:t>
            </a:r>
            <a:r>
              <a:rPr sz="3520" spc="-6" dirty="0">
                <a:solidFill>
                  <a:srgbClr val="002147"/>
                </a:solidFill>
              </a:rPr>
              <a:t>Reality</a:t>
            </a:r>
            <a:r>
              <a:rPr sz="3520" spc="-38" dirty="0">
                <a:solidFill>
                  <a:srgbClr val="002147"/>
                </a:solidFill>
              </a:rPr>
              <a:t> </a:t>
            </a:r>
            <a:r>
              <a:rPr sz="3520" spc="-11" dirty="0">
                <a:solidFill>
                  <a:srgbClr val="002147"/>
                </a:solidFill>
              </a:rPr>
              <a:t>Check</a:t>
            </a:r>
            <a:endParaRPr sz="3520" dirty="0"/>
          </a:p>
        </p:txBody>
      </p:sp>
      <p:sp>
        <p:nvSpPr>
          <p:cNvPr id="3" name="object 3"/>
          <p:cNvSpPr txBox="1"/>
          <p:nvPr/>
        </p:nvSpPr>
        <p:spPr>
          <a:xfrm>
            <a:off x="740411" y="2071776"/>
            <a:ext cx="5405341" cy="4448782"/>
          </a:xfrm>
          <a:prstGeom prst="rect">
            <a:avLst/>
          </a:prstGeom>
        </p:spPr>
        <p:txBody>
          <a:bodyPr vert="horz" wrap="square" lIns="0" tIns="15367" rIns="0" bIns="0" rtlCol="0">
            <a:spAutoFit/>
          </a:bodyPr>
          <a:lstStyle/>
          <a:p>
            <a:pPr marL="13970">
              <a:spcBef>
                <a:spcPts val="121"/>
              </a:spcBef>
            </a:pPr>
            <a:r>
              <a:rPr sz="2310" dirty="0">
                <a:latin typeface="Arial"/>
                <a:cs typeface="Arial"/>
              </a:rPr>
              <a:t>AI</a:t>
            </a:r>
            <a:r>
              <a:rPr sz="2310" spc="-6" dirty="0">
                <a:latin typeface="Arial"/>
                <a:cs typeface="Arial"/>
              </a:rPr>
              <a:t> systems</a:t>
            </a:r>
            <a:r>
              <a:rPr sz="2310" spc="-11" dirty="0">
                <a:latin typeface="Arial"/>
                <a:cs typeface="Arial"/>
              </a:rPr>
              <a:t> </a:t>
            </a:r>
            <a:r>
              <a:rPr lang="en-GB" sz="2310" spc="-11" dirty="0">
                <a:latin typeface="Arial"/>
                <a:cs typeface="Arial"/>
              </a:rPr>
              <a:t>are </a:t>
            </a:r>
            <a:r>
              <a:rPr sz="2310" dirty="0">
                <a:latin typeface="Arial"/>
                <a:cs typeface="Arial"/>
              </a:rPr>
              <a:t>too</a:t>
            </a:r>
            <a:r>
              <a:rPr sz="2310" spc="-17" dirty="0">
                <a:latin typeface="Arial"/>
                <a:cs typeface="Arial"/>
              </a:rPr>
              <a:t> </a:t>
            </a:r>
            <a:r>
              <a:rPr sz="2310" spc="-6" dirty="0">
                <a:latin typeface="Arial"/>
                <a:cs typeface="Arial"/>
              </a:rPr>
              <a:t>specific</a:t>
            </a:r>
            <a:r>
              <a:rPr sz="2310" spc="-11" dirty="0">
                <a:latin typeface="Arial"/>
                <a:cs typeface="Arial"/>
              </a:rPr>
              <a:t> </a:t>
            </a:r>
            <a:r>
              <a:rPr sz="2310" spc="-6" dirty="0">
                <a:latin typeface="Arial"/>
                <a:cs typeface="Arial"/>
              </a:rPr>
              <a:t>(“narrow</a:t>
            </a:r>
            <a:r>
              <a:rPr sz="2310" spc="-11" dirty="0">
                <a:latin typeface="Arial"/>
                <a:cs typeface="Arial"/>
              </a:rPr>
              <a:t> </a:t>
            </a:r>
            <a:r>
              <a:rPr sz="2310" spc="-6" dirty="0">
                <a:latin typeface="Arial"/>
                <a:cs typeface="Arial"/>
              </a:rPr>
              <a:t>AI”)</a:t>
            </a:r>
            <a:endParaRPr sz="2310" dirty="0">
              <a:latin typeface="Arial"/>
              <a:cs typeface="Arial"/>
            </a:endParaRPr>
          </a:p>
          <a:p>
            <a:pPr>
              <a:spcBef>
                <a:spcPts val="17"/>
              </a:spcBef>
            </a:pPr>
            <a:endParaRPr sz="2475" dirty="0">
              <a:latin typeface="Arial"/>
              <a:cs typeface="Arial"/>
            </a:endParaRPr>
          </a:p>
          <a:p>
            <a:pPr marL="1273366" marR="5588" indent="-627952">
              <a:lnSpc>
                <a:spcPct val="120000"/>
              </a:lnSpc>
              <a:buClr>
                <a:srgbClr val="002147"/>
              </a:buClr>
              <a:buSzPct val="80555"/>
              <a:buChar char="■"/>
              <a:tabLst>
                <a:tab pos="854266" algn="l"/>
              </a:tabLst>
            </a:pPr>
            <a:r>
              <a:rPr sz="1980" dirty="0">
                <a:latin typeface="Arial"/>
                <a:cs typeface="Arial"/>
              </a:rPr>
              <a:t>They </a:t>
            </a:r>
            <a:r>
              <a:rPr sz="1980" spc="-6" dirty="0">
                <a:latin typeface="Arial"/>
                <a:cs typeface="Arial"/>
              </a:rPr>
              <a:t>do amazing, but </a:t>
            </a:r>
            <a:r>
              <a:rPr sz="1980" dirty="0">
                <a:latin typeface="Arial"/>
                <a:cs typeface="Arial"/>
              </a:rPr>
              <a:t>very concrete things. </a:t>
            </a:r>
            <a:r>
              <a:rPr sz="1980" spc="6" dirty="0">
                <a:latin typeface="Arial"/>
                <a:cs typeface="Arial"/>
              </a:rPr>
              <a:t> </a:t>
            </a:r>
            <a:r>
              <a:rPr sz="1980" spc="-6" dirty="0">
                <a:latin typeface="Arial"/>
                <a:cs typeface="Arial"/>
              </a:rPr>
              <a:t>Deep blue only </a:t>
            </a:r>
            <a:r>
              <a:rPr sz="1980" dirty="0">
                <a:latin typeface="Arial"/>
                <a:cs typeface="Arial"/>
              </a:rPr>
              <a:t>knew </a:t>
            </a:r>
            <a:r>
              <a:rPr sz="1980" spc="-6" dirty="0">
                <a:latin typeface="Arial"/>
                <a:cs typeface="Arial"/>
              </a:rPr>
              <a:t>how </a:t>
            </a:r>
            <a:r>
              <a:rPr sz="1980" dirty="0">
                <a:latin typeface="Arial"/>
                <a:cs typeface="Arial"/>
              </a:rPr>
              <a:t>to </a:t>
            </a:r>
            <a:r>
              <a:rPr sz="1980" spc="-6" dirty="0">
                <a:latin typeface="Arial"/>
                <a:cs typeface="Arial"/>
              </a:rPr>
              <a:t>play </a:t>
            </a:r>
            <a:r>
              <a:rPr sz="1980" dirty="0">
                <a:latin typeface="Arial"/>
                <a:cs typeface="Arial"/>
              </a:rPr>
              <a:t>chess! </a:t>
            </a:r>
            <a:r>
              <a:rPr sz="1980" spc="-539" dirty="0">
                <a:latin typeface="Arial"/>
                <a:cs typeface="Arial"/>
              </a:rPr>
              <a:t> </a:t>
            </a:r>
            <a:r>
              <a:rPr sz="1980" spc="-6" dirty="0">
                <a:latin typeface="Arial"/>
                <a:cs typeface="Arial"/>
              </a:rPr>
              <a:t>Not</a:t>
            </a:r>
            <a:r>
              <a:rPr sz="1980" spc="-22" dirty="0">
                <a:latin typeface="Arial"/>
                <a:cs typeface="Arial"/>
              </a:rPr>
              <a:t> </a:t>
            </a:r>
            <a:r>
              <a:rPr sz="1980" spc="-6" dirty="0">
                <a:latin typeface="Arial"/>
                <a:cs typeface="Arial"/>
              </a:rPr>
              <a:t>adaptable,</a:t>
            </a:r>
            <a:r>
              <a:rPr sz="1980" spc="-17" dirty="0">
                <a:latin typeface="Arial"/>
                <a:cs typeface="Arial"/>
              </a:rPr>
              <a:t> </a:t>
            </a:r>
            <a:r>
              <a:rPr sz="1980" spc="-6" dirty="0">
                <a:latin typeface="Arial"/>
                <a:cs typeface="Arial"/>
              </a:rPr>
              <a:t>even</a:t>
            </a:r>
            <a:r>
              <a:rPr sz="1980" spc="-17" dirty="0">
                <a:latin typeface="Arial"/>
                <a:cs typeface="Arial"/>
              </a:rPr>
              <a:t> </a:t>
            </a:r>
            <a:r>
              <a:rPr sz="1980" dirty="0">
                <a:latin typeface="Arial"/>
                <a:cs typeface="Arial"/>
              </a:rPr>
              <a:t>for</a:t>
            </a:r>
            <a:r>
              <a:rPr sz="1980" spc="-17" dirty="0">
                <a:latin typeface="Arial"/>
                <a:cs typeface="Arial"/>
              </a:rPr>
              <a:t> </a:t>
            </a:r>
            <a:r>
              <a:rPr sz="1980" dirty="0">
                <a:latin typeface="Arial"/>
                <a:cs typeface="Arial"/>
              </a:rPr>
              <a:t>simpler</a:t>
            </a:r>
            <a:r>
              <a:rPr sz="1980" spc="-11" dirty="0">
                <a:latin typeface="Arial"/>
                <a:cs typeface="Arial"/>
              </a:rPr>
              <a:t> </a:t>
            </a:r>
            <a:r>
              <a:rPr sz="1980" spc="-6" dirty="0">
                <a:latin typeface="Arial"/>
                <a:cs typeface="Arial"/>
              </a:rPr>
              <a:t>games</a:t>
            </a:r>
            <a:endParaRPr sz="1980" dirty="0">
              <a:latin typeface="Arial"/>
              <a:cs typeface="Arial"/>
            </a:endParaRPr>
          </a:p>
          <a:p>
            <a:pPr>
              <a:spcBef>
                <a:spcPts val="38"/>
              </a:spcBef>
              <a:buClr>
                <a:srgbClr val="002147"/>
              </a:buClr>
              <a:buFont typeface="Arial"/>
              <a:buChar char="■"/>
            </a:pPr>
            <a:endParaRPr sz="2860" dirty="0">
              <a:latin typeface="Arial"/>
              <a:cs typeface="Arial"/>
            </a:endParaRPr>
          </a:p>
          <a:p>
            <a:pPr marL="854266" indent="-208153">
              <a:buClr>
                <a:srgbClr val="002147"/>
              </a:buClr>
              <a:buSzPct val="80555"/>
              <a:buChar char="■"/>
              <a:tabLst>
                <a:tab pos="854266" algn="l"/>
              </a:tabLst>
            </a:pPr>
            <a:r>
              <a:rPr sz="1980" spc="-6" dirty="0">
                <a:latin typeface="Arial"/>
                <a:cs typeface="Arial"/>
              </a:rPr>
              <a:t>Not</a:t>
            </a:r>
            <a:r>
              <a:rPr sz="1980" spc="-22" dirty="0">
                <a:latin typeface="Arial"/>
                <a:cs typeface="Arial"/>
              </a:rPr>
              <a:t> </a:t>
            </a:r>
            <a:r>
              <a:rPr sz="1980" spc="-6" dirty="0">
                <a:latin typeface="Arial"/>
                <a:cs typeface="Arial"/>
              </a:rPr>
              <a:t>easy</a:t>
            </a:r>
            <a:r>
              <a:rPr sz="1980" spc="-17" dirty="0">
                <a:latin typeface="Arial"/>
                <a:cs typeface="Arial"/>
              </a:rPr>
              <a:t> </a:t>
            </a:r>
            <a:r>
              <a:rPr sz="1980" dirty="0">
                <a:latin typeface="Arial"/>
                <a:cs typeface="Arial"/>
              </a:rPr>
              <a:t>to</a:t>
            </a:r>
            <a:r>
              <a:rPr sz="1980" spc="-11" dirty="0">
                <a:latin typeface="Arial"/>
                <a:cs typeface="Arial"/>
              </a:rPr>
              <a:t> </a:t>
            </a:r>
            <a:r>
              <a:rPr sz="1980" spc="-6" dirty="0">
                <a:latin typeface="Arial"/>
                <a:cs typeface="Arial"/>
              </a:rPr>
              <a:t>adapt</a:t>
            </a:r>
            <a:r>
              <a:rPr sz="1980" spc="-17" dirty="0">
                <a:latin typeface="Arial"/>
                <a:cs typeface="Arial"/>
              </a:rPr>
              <a:t> </a:t>
            </a:r>
            <a:r>
              <a:rPr sz="1980" dirty="0">
                <a:latin typeface="Arial"/>
                <a:cs typeface="Arial"/>
              </a:rPr>
              <a:t>to</a:t>
            </a:r>
            <a:r>
              <a:rPr sz="1980" spc="-17" dirty="0">
                <a:latin typeface="Arial"/>
                <a:cs typeface="Arial"/>
              </a:rPr>
              <a:t> </a:t>
            </a:r>
            <a:r>
              <a:rPr sz="1980" spc="-6" dirty="0">
                <a:latin typeface="Arial"/>
                <a:cs typeface="Arial"/>
              </a:rPr>
              <a:t>other</a:t>
            </a:r>
            <a:r>
              <a:rPr sz="1980" spc="-17" dirty="0">
                <a:latin typeface="Arial"/>
                <a:cs typeface="Arial"/>
              </a:rPr>
              <a:t> </a:t>
            </a:r>
            <a:r>
              <a:rPr sz="1980" spc="-6" dirty="0">
                <a:latin typeface="Arial"/>
                <a:cs typeface="Arial"/>
              </a:rPr>
              <a:t>problems.</a:t>
            </a:r>
            <a:endParaRPr sz="1980" dirty="0">
              <a:latin typeface="Arial"/>
              <a:cs typeface="Arial"/>
            </a:endParaRPr>
          </a:p>
          <a:p>
            <a:pPr>
              <a:spcBef>
                <a:spcPts val="38"/>
              </a:spcBef>
              <a:buClr>
                <a:srgbClr val="002147"/>
              </a:buClr>
              <a:buFont typeface="Arial"/>
              <a:buChar char="■"/>
            </a:pPr>
            <a:endParaRPr sz="2860" dirty="0">
              <a:latin typeface="Arial"/>
              <a:cs typeface="Arial"/>
            </a:endParaRPr>
          </a:p>
          <a:p>
            <a:pPr marL="854266" indent="-208153">
              <a:buClr>
                <a:srgbClr val="002147"/>
              </a:buClr>
              <a:buSzPct val="80555"/>
              <a:buChar char="■"/>
              <a:tabLst>
                <a:tab pos="854266" algn="l"/>
              </a:tabLst>
            </a:pPr>
            <a:r>
              <a:rPr sz="1980" dirty="0">
                <a:latin typeface="Arial"/>
                <a:cs typeface="Arial"/>
              </a:rPr>
              <a:t>Very</a:t>
            </a:r>
            <a:r>
              <a:rPr sz="1980" spc="-55" dirty="0">
                <a:latin typeface="Arial"/>
                <a:cs typeface="Arial"/>
              </a:rPr>
              <a:t> </a:t>
            </a:r>
            <a:r>
              <a:rPr sz="1980" spc="-6" dirty="0">
                <a:latin typeface="Arial"/>
                <a:cs typeface="Arial"/>
              </a:rPr>
              <a:t>brittle</a:t>
            </a:r>
            <a:endParaRPr sz="1980" dirty="0">
              <a:latin typeface="Arial"/>
              <a:cs typeface="Arial"/>
            </a:endParaRPr>
          </a:p>
          <a:p>
            <a:pPr>
              <a:spcBef>
                <a:spcPts val="38"/>
              </a:spcBef>
              <a:buClr>
                <a:srgbClr val="002147"/>
              </a:buClr>
              <a:buFont typeface="Arial"/>
              <a:buChar char="■"/>
            </a:pPr>
            <a:endParaRPr sz="2860" dirty="0">
              <a:latin typeface="Arial"/>
              <a:cs typeface="Arial"/>
            </a:endParaRPr>
          </a:p>
          <a:p>
            <a:pPr marL="854266" indent="-208153">
              <a:buClr>
                <a:srgbClr val="002147"/>
              </a:buClr>
              <a:buSzPct val="80555"/>
              <a:buChar char="■"/>
              <a:tabLst>
                <a:tab pos="854266" algn="l"/>
              </a:tabLst>
            </a:pPr>
            <a:r>
              <a:rPr sz="1980" dirty="0">
                <a:latin typeface="Arial"/>
                <a:cs typeface="Arial"/>
              </a:rPr>
              <a:t>Quest</a:t>
            </a:r>
            <a:r>
              <a:rPr sz="1980" spc="-28" dirty="0">
                <a:latin typeface="Arial"/>
                <a:cs typeface="Arial"/>
              </a:rPr>
              <a:t> </a:t>
            </a:r>
            <a:r>
              <a:rPr sz="1980" dirty="0">
                <a:latin typeface="Arial"/>
                <a:cs typeface="Arial"/>
              </a:rPr>
              <a:t>for</a:t>
            </a:r>
            <a:r>
              <a:rPr sz="1980" spc="-28" dirty="0">
                <a:latin typeface="Arial"/>
                <a:cs typeface="Arial"/>
              </a:rPr>
              <a:t> </a:t>
            </a:r>
            <a:r>
              <a:rPr sz="1980" dirty="0">
                <a:latin typeface="Arial"/>
                <a:cs typeface="Arial"/>
              </a:rPr>
              <a:t>“general</a:t>
            </a:r>
            <a:r>
              <a:rPr sz="1980" spc="-28" dirty="0">
                <a:latin typeface="Arial"/>
                <a:cs typeface="Arial"/>
              </a:rPr>
              <a:t> </a:t>
            </a:r>
            <a:r>
              <a:rPr sz="1980" spc="-6" dirty="0">
                <a:latin typeface="Arial"/>
                <a:cs typeface="Arial"/>
              </a:rPr>
              <a:t>intelligence”</a:t>
            </a:r>
            <a:endParaRPr sz="1980" dirty="0">
              <a:latin typeface="Arial"/>
              <a:cs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1" y="653541"/>
            <a:ext cx="5660389" cy="554383"/>
          </a:xfrm>
          <a:prstGeom prst="rect">
            <a:avLst/>
          </a:prstGeom>
        </p:spPr>
        <p:txBody>
          <a:bodyPr vert="horz" wrap="square" lIns="0" tIns="12573" rIns="0" bIns="0" rtlCol="0">
            <a:spAutoFit/>
          </a:bodyPr>
          <a:lstStyle/>
          <a:p>
            <a:pPr marL="13970">
              <a:spcBef>
                <a:spcPts val="99"/>
              </a:spcBef>
            </a:pPr>
            <a:r>
              <a:rPr sz="3520" spc="-6" dirty="0">
                <a:solidFill>
                  <a:srgbClr val="002147"/>
                </a:solidFill>
              </a:rPr>
              <a:t>Fourth</a:t>
            </a:r>
            <a:r>
              <a:rPr sz="3520" spc="-38" dirty="0">
                <a:solidFill>
                  <a:srgbClr val="002147"/>
                </a:solidFill>
              </a:rPr>
              <a:t> </a:t>
            </a:r>
            <a:r>
              <a:rPr sz="3520" spc="-6" dirty="0">
                <a:solidFill>
                  <a:srgbClr val="002147"/>
                </a:solidFill>
              </a:rPr>
              <a:t>Reality</a:t>
            </a:r>
            <a:r>
              <a:rPr sz="3520" spc="-38" dirty="0">
                <a:solidFill>
                  <a:srgbClr val="002147"/>
                </a:solidFill>
              </a:rPr>
              <a:t> </a:t>
            </a:r>
            <a:r>
              <a:rPr sz="3520" spc="-11" dirty="0">
                <a:solidFill>
                  <a:srgbClr val="002147"/>
                </a:solidFill>
              </a:rPr>
              <a:t>Check</a:t>
            </a:r>
            <a:endParaRPr sz="3520" dirty="0"/>
          </a:p>
        </p:txBody>
      </p:sp>
      <p:sp>
        <p:nvSpPr>
          <p:cNvPr id="3" name="object 3"/>
          <p:cNvSpPr txBox="1"/>
          <p:nvPr/>
        </p:nvSpPr>
        <p:spPr>
          <a:xfrm>
            <a:off x="740411" y="2071776"/>
            <a:ext cx="6750652" cy="4391074"/>
          </a:xfrm>
          <a:prstGeom prst="rect">
            <a:avLst/>
          </a:prstGeom>
        </p:spPr>
        <p:txBody>
          <a:bodyPr vert="horz" wrap="square" lIns="0" tIns="15367" rIns="0" bIns="0" rtlCol="0">
            <a:spAutoFit/>
          </a:bodyPr>
          <a:lstStyle/>
          <a:p>
            <a:pPr marL="13970">
              <a:spcBef>
                <a:spcPts val="121"/>
              </a:spcBef>
            </a:pPr>
            <a:r>
              <a:rPr sz="2310" spc="-6" dirty="0">
                <a:latin typeface="Arial"/>
                <a:cs typeface="Arial"/>
              </a:rPr>
              <a:t>Lack</a:t>
            </a:r>
            <a:r>
              <a:rPr sz="2310" spc="-17" dirty="0">
                <a:latin typeface="Arial"/>
                <a:cs typeface="Arial"/>
              </a:rPr>
              <a:t> </a:t>
            </a:r>
            <a:r>
              <a:rPr sz="2310" spc="-6" dirty="0">
                <a:latin typeface="Arial"/>
                <a:cs typeface="Arial"/>
              </a:rPr>
              <a:t>of </a:t>
            </a:r>
            <a:r>
              <a:rPr sz="2310" dirty="0">
                <a:latin typeface="Arial"/>
                <a:cs typeface="Arial"/>
              </a:rPr>
              <a:t>true</a:t>
            </a:r>
            <a:r>
              <a:rPr sz="2310" spc="-22" dirty="0">
                <a:latin typeface="Arial"/>
                <a:cs typeface="Arial"/>
              </a:rPr>
              <a:t> </a:t>
            </a:r>
            <a:r>
              <a:rPr sz="2310" spc="-11" dirty="0">
                <a:latin typeface="Arial"/>
                <a:cs typeface="Arial"/>
              </a:rPr>
              <a:t>breakthroughs</a:t>
            </a:r>
            <a:endParaRPr sz="2310" dirty="0">
              <a:latin typeface="Arial"/>
              <a:cs typeface="Arial"/>
            </a:endParaRPr>
          </a:p>
          <a:p>
            <a:pPr>
              <a:spcBef>
                <a:spcPts val="50"/>
              </a:spcBef>
            </a:pPr>
            <a:endParaRPr sz="2860" dirty="0">
              <a:latin typeface="Arial"/>
              <a:cs typeface="Arial"/>
            </a:endParaRPr>
          </a:p>
          <a:p>
            <a:pPr marL="854266" indent="-208153">
              <a:buClr>
                <a:srgbClr val="002147"/>
              </a:buClr>
              <a:buSzPct val="80555"/>
              <a:buChar char="■"/>
              <a:tabLst>
                <a:tab pos="854266" algn="l"/>
              </a:tabLst>
            </a:pPr>
            <a:r>
              <a:rPr sz="1980" dirty="0">
                <a:latin typeface="Arial"/>
                <a:cs typeface="Arial"/>
              </a:rPr>
              <a:t>Fundamental</a:t>
            </a:r>
            <a:r>
              <a:rPr sz="1980" spc="-17" dirty="0">
                <a:latin typeface="Arial"/>
                <a:cs typeface="Arial"/>
              </a:rPr>
              <a:t> </a:t>
            </a:r>
            <a:r>
              <a:rPr sz="1980" dirty="0">
                <a:latin typeface="Arial"/>
                <a:cs typeface="Arial"/>
              </a:rPr>
              <a:t>techniques</a:t>
            </a:r>
            <a:r>
              <a:rPr sz="1980" spc="-17" dirty="0">
                <a:latin typeface="Arial"/>
                <a:cs typeface="Arial"/>
              </a:rPr>
              <a:t> </a:t>
            </a:r>
            <a:r>
              <a:rPr sz="1980" spc="-6" dirty="0">
                <a:latin typeface="Arial"/>
                <a:cs typeface="Arial"/>
              </a:rPr>
              <a:t>have</a:t>
            </a:r>
            <a:r>
              <a:rPr sz="1980" spc="-22" dirty="0">
                <a:latin typeface="Arial"/>
                <a:cs typeface="Arial"/>
              </a:rPr>
              <a:t> </a:t>
            </a:r>
            <a:r>
              <a:rPr sz="1980" spc="-6" dirty="0">
                <a:latin typeface="Arial"/>
                <a:cs typeface="Arial"/>
              </a:rPr>
              <a:t>not</a:t>
            </a:r>
            <a:r>
              <a:rPr sz="1980" spc="-22" dirty="0">
                <a:latin typeface="Arial"/>
                <a:cs typeface="Arial"/>
              </a:rPr>
              <a:t> </a:t>
            </a:r>
            <a:r>
              <a:rPr sz="1980" dirty="0">
                <a:latin typeface="Arial"/>
                <a:cs typeface="Arial"/>
              </a:rPr>
              <a:t>changed</a:t>
            </a:r>
            <a:r>
              <a:rPr sz="1980" spc="-17" dirty="0">
                <a:latin typeface="Arial"/>
                <a:cs typeface="Arial"/>
              </a:rPr>
              <a:t> </a:t>
            </a:r>
            <a:r>
              <a:rPr sz="1980" dirty="0">
                <a:latin typeface="Arial"/>
                <a:cs typeface="Arial"/>
              </a:rPr>
              <a:t>since</a:t>
            </a:r>
            <a:r>
              <a:rPr sz="1980" spc="-17" dirty="0">
                <a:latin typeface="Arial"/>
                <a:cs typeface="Arial"/>
              </a:rPr>
              <a:t> </a:t>
            </a:r>
            <a:r>
              <a:rPr sz="1980" spc="-6" dirty="0">
                <a:latin typeface="Arial"/>
                <a:cs typeface="Arial"/>
              </a:rPr>
              <a:t>1990s</a:t>
            </a:r>
            <a:endParaRPr sz="1980" dirty="0">
              <a:latin typeface="Arial"/>
              <a:cs typeface="Arial"/>
            </a:endParaRPr>
          </a:p>
          <a:p>
            <a:pPr marL="1269873" lvl="1" indent="-206058">
              <a:spcBef>
                <a:spcPts val="477"/>
              </a:spcBef>
              <a:buClr>
                <a:srgbClr val="002147"/>
              </a:buClr>
              <a:buSzPct val="80555"/>
              <a:buChar char="■"/>
              <a:tabLst>
                <a:tab pos="1269873" algn="l"/>
              </a:tabLst>
            </a:pPr>
            <a:r>
              <a:rPr sz="1980" dirty="0">
                <a:latin typeface="Arial"/>
                <a:cs typeface="Arial"/>
              </a:rPr>
              <a:t>They</a:t>
            </a:r>
            <a:r>
              <a:rPr sz="1980" spc="-22" dirty="0">
                <a:latin typeface="Arial"/>
                <a:cs typeface="Arial"/>
              </a:rPr>
              <a:t> </a:t>
            </a:r>
            <a:r>
              <a:rPr sz="1980" spc="-6" dirty="0">
                <a:latin typeface="Arial"/>
                <a:cs typeface="Arial"/>
              </a:rPr>
              <a:t>are</a:t>
            </a:r>
            <a:r>
              <a:rPr sz="1980" spc="-22" dirty="0">
                <a:latin typeface="Arial"/>
                <a:cs typeface="Arial"/>
              </a:rPr>
              <a:t> </a:t>
            </a:r>
            <a:r>
              <a:rPr sz="1980" spc="-6" dirty="0">
                <a:latin typeface="Arial"/>
                <a:cs typeface="Arial"/>
              </a:rPr>
              <a:t>better</a:t>
            </a:r>
            <a:r>
              <a:rPr sz="1980" spc="-22" dirty="0">
                <a:latin typeface="Arial"/>
                <a:cs typeface="Arial"/>
              </a:rPr>
              <a:t> </a:t>
            </a:r>
            <a:r>
              <a:rPr sz="1980" spc="-6" dirty="0">
                <a:latin typeface="Arial"/>
                <a:cs typeface="Arial"/>
              </a:rPr>
              <a:t>understood</a:t>
            </a:r>
            <a:r>
              <a:rPr sz="1980" spc="-28" dirty="0">
                <a:latin typeface="Arial"/>
                <a:cs typeface="Arial"/>
              </a:rPr>
              <a:t> </a:t>
            </a:r>
            <a:r>
              <a:rPr sz="1980" dirty="0">
                <a:latin typeface="Arial"/>
                <a:cs typeface="Arial"/>
              </a:rPr>
              <a:t>scientifically</a:t>
            </a:r>
          </a:p>
          <a:p>
            <a:pPr marL="1269873" lvl="1" indent="-206058">
              <a:spcBef>
                <a:spcPts val="473"/>
              </a:spcBef>
              <a:buClr>
                <a:srgbClr val="002147"/>
              </a:buClr>
              <a:buSzPct val="80555"/>
              <a:buChar char="■"/>
              <a:tabLst>
                <a:tab pos="1269873" algn="l"/>
              </a:tabLst>
            </a:pPr>
            <a:r>
              <a:rPr sz="1980" dirty="0">
                <a:latin typeface="Arial"/>
                <a:cs typeface="Arial"/>
              </a:rPr>
              <a:t>They</a:t>
            </a:r>
            <a:r>
              <a:rPr sz="1980" spc="-17" dirty="0">
                <a:latin typeface="Arial"/>
                <a:cs typeface="Arial"/>
              </a:rPr>
              <a:t> </a:t>
            </a:r>
            <a:r>
              <a:rPr sz="1980" spc="-6" dirty="0">
                <a:latin typeface="Arial"/>
                <a:cs typeface="Arial"/>
              </a:rPr>
              <a:t>have</a:t>
            </a:r>
            <a:r>
              <a:rPr sz="1980" spc="-22" dirty="0">
                <a:latin typeface="Arial"/>
                <a:cs typeface="Arial"/>
              </a:rPr>
              <a:t> </a:t>
            </a:r>
            <a:r>
              <a:rPr sz="1980" spc="-6" dirty="0">
                <a:latin typeface="Arial"/>
                <a:cs typeface="Arial"/>
              </a:rPr>
              <a:t>been</a:t>
            </a:r>
            <a:r>
              <a:rPr sz="1980" spc="-22" dirty="0">
                <a:latin typeface="Arial"/>
                <a:cs typeface="Arial"/>
              </a:rPr>
              <a:t> </a:t>
            </a:r>
            <a:r>
              <a:rPr sz="1980" dirty="0">
                <a:latin typeface="Arial"/>
                <a:cs typeface="Arial"/>
              </a:rPr>
              <a:t>refined</a:t>
            </a:r>
            <a:r>
              <a:rPr sz="1980" spc="-11" dirty="0">
                <a:latin typeface="Arial"/>
                <a:cs typeface="Arial"/>
              </a:rPr>
              <a:t> </a:t>
            </a:r>
            <a:r>
              <a:rPr sz="1980" spc="-6" dirty="0">
                <a:latin typeface="Arial"/>
                <a:cs typeface="Arial"/>
              </a:rPr>
              <a:t>and</a:t>
            </a:r>
            <a:r>
              <a:rPr sz="1980" spc="-22" dirty="0">
                <a:latin typeface="Arial"/>
                <a:cs typeface="Arial"/>
              </a:rPr>
              <a:t> </a:t>
            </a:r>
            <a:r>
              <a:rPr sz="1980" spc="-6" dirty="0">
                <a:latin typeface="Arial"/>
                <a:cs typeface="Arial"/>
              </a:rPr>
              <a:t>improved</a:t>
            </a:r>
            <a:endParaRPr sz="1980" dirty="0">
              <a:latin typeface="Arial"/>
              <a:cs typeface="Arial"/>
            </a:endParaRPr>
          </a:p>
          <a:p>
            <a:pPr lvl="1">
              <a:spcBef>
                <a:spcPts val="38"/>
              </a:spcBef>
              <a:buClr>
                <a:srgbClr val="002147"/>
              </a:buClr>
              <a:buFont typeface="Arial"/>
              <a:buChar char="■"/>
            </a:pPr>
            <a:endParaRPr sz="2860" dirty="0">
              <a:latin typeface="Arial"/>
              <a:cs typeface="Arial"/>
            </a:endParaRPr>
          </a:p>
          <a:p>
            <a:pPr marL="854266" indent="-208153">
              <a:buClr>
                <a:srgbClr val="002147"/>
              </a:buClr>
              <a:buSzPct val="80555"/>
              <a:buChar char="■"/>
              <a:tabLst>
                <a:tab pos="854266" algn="l"/>
              </a:tabLst>
            </a:pPr>
            <a:r>
              <a:rPr sz="1980" dirty="0">
                <a:latin typeface="Arial"/>
                <a:cs typeface="Arial"/>
              </a:rPr>
              <a:t>Two</a:t>
            </a:r>
            <a:r>
              <a:rPr sz="1980" spc="-17" dirty="0">
                <a:latin typeface="Arial"/>
                <a:cs typeface="Arial"/>
              </a:rPr>
              <a:t> </a:t>
            </a:r>
            <a:r>
              <a:rPr sz="1980" dirty="0">
                <a:latin typeface="Arial"/>
                <a:cs typeface="Arial"/>
              </a:rPr>
              <a:t>major</a:t>
            </a:r>
            <a:r>
              <a:rPr sz="1980" spc="-17" dirty="0">
                <a:latin typeface="Arial"/>
                <a:cs typeface="Arial"/>
              </a:rPr>
              <a:t> </a:t>
            </a:r>
            <a:r>
              <a:rPr sz="1980" dirty="0">
                <a:latin typeface="Arial"/>
                <a:cs typeface="Arial"/>
              </a:rPr>
              <a:t>changes</a:t>
            </a:r>
            <a:r>
              <a:rPr sz="1980" spc="-11" dirty="0">
                <a:latin typeface="Arial"/>
                <a:cs typeface="Arial"/>
              </a:rPr>
              <a:t> </a:t>
            </a:r>
            <a:r>
              <a:rPr sz="1980" dirty="0">
                <a:latin typeface="Arial"/>
                <a:cs typeface="Arial"/>
              </a:rPr>
              <a:t>since</a:t>
            </a:r>
            <a:r>
              <a:rPr sz="1980" spc="-17" dirty="0">
                <a:latin typeface="Arial"/>
                <a:cs typeface="Arial"/>
              </a:rPr>
              <a:t> </a:t>
            </a:r>
            <a:r>
              <a:rPr sz="1980" dirty="0">
                <a:latin typeface="Arial"/>
                <a:cs typeface="Arial"/>
              </a:rPr>
              <a:t>the</a:t>
            </a:r>
            <a:r>
              <a:rPr sz="1980" spc="-17" dirty="0">
                <a:latin typeface="Arial"/>
                <a:cs typeface="Arial"/>
              </a:rPr>
              <a:t> </a:t>
            </a:r>
            <a:r>
              <a:rPr sz="1980" spc="-6" dirty="0">
                <a:latin typeface="Arial"/>
                <a:cs typeface="Arial"/>
              </a:rPr>
              <a:t>early</a:t>
            </a:r>
            <a:r>
              <a:rPr sz="1980" spc="-17" dirty="0">
                <a:latin typeface="Arial"/>
                <a:cs typeface="Arial"/>
              </a:rPr>
              <a:t> </a:t>
            </a:r>
            <a:r>
              <a:rPr sz="1980" spc="-6" dirty="0">
                <a:latin typeface="Arial"/>
                <a:cs typeface="Arial"/>
              </a:rPr>
              <a:t>days</a:t>
            </a:r>
            <a:endParaRPr sz="1980" dirty="0">
              <a:latin typeface="Arial"/>
              <a:cs typeface="Arial"/>
            </a:endParaRPr>
          </a:p>
          <a:p>
            <a:pPr marL="1269873" lvl="1" indent="-206058">
              <a:spcBef>
                <a:spcPts val="473"/>
              </a:spcBef>
              <a:buClr>
                <a:srgbClr val="002147"/>
              </a:buClr>
              <a:buSzPct val="80555"/>
              <a:buChar char="■"/>
              <a:tabLst>
                <a:tab pos="1269873" algn="l"/>
              </a:tabLst>
            </a:pPr>
            <a:r>
              <a:rPr sz="1980" dirty="0">
                <a:latin typeface="Arial"/>
                <a:cs typeface="Arial"/>
              </a:rPr>
              <a:t>Massive</a:t>
            </a:r>
            <a:r>
              <a:rPr sz="1980" spc="-22" dirty="0">
                <a:latin typeface="Arial"/>
                <a:cs typeface="Arial"/>
              </a:rPr>
              <a:t> </a:t>
            </a:r>
            <a:r>
              <a:rPr sz="1980" spc="-6" dirty="0">
                <a:latin typeface="Arial"/>
                <a:cs typeface="Arial"/>
              </a:rPr>
              <a:t>increase</a:t>
            </a:r>
            <a:r>
              <a:rPr sz="1980" spc="-22" dirty="0">
                <a:latin typeface="Arial"/>
                <a:cs typeface="Arial"/>
              </a:rPr>
              <a:t> </a:t>
            </a:r>
            <a:r>
              <a:rPr sz="1980" spc="-6" dirty="0">
                <a:latin typeface="Arial"/>
                <a:cs typeface="Arial"/>
              </a:rPr>
              <a:t>in</a:t>
            </a:r>
            <a:r>
              <a:rPr sz="1980" spc="-28" dirty="0">
                <a:latin typeface="Arial"/>
                <a:cs typeface="Arial"/>
              </a:rPr>
              <a:t> </a:t>
            </a:r>
            <a:r>
              <a:rPr sz="1980" dirty="0">
                <a:latin typeface="Arial"/>
                <a:cs typeface="Arial"/>
              </a:rPr>
              <a:t>computing</a:t>
            </a:r>
            <a:r>
              <a:rPr sz="1980" spc="-17" dirty="0">
                <a:latin typeface="Arial"/>
                <a:cs typeface="Arial"/>
              </a:rPr>
              <a:t> </a:t>
            </a:r>
            <a:r>
              <a:rPr sz="1980" spc="-6" dirty="0">
                <a:latin typeface="Arial"/>
                <a:cs typeface="Arial"/>
              </a:rPr>
              <a:t>power</a:t>
            </a:r>
            <a:endParaRPr sz="1980" dirty="0">
              <a:latin typeface="Arial"/>
              <a:cs typeface="Arial"/>
            </a:endParaRPr>
          </a:p>
          <a:p>
            <a:pPr marL="1269873" lvl="1" indent="-206058">
              <a:spcBef>
                <a:spcPts val="477"/>
              </a:spcBef>
              <a:buClr>
                <a:srgbClr val="002147"/>
              </a:buClr>
              <a:buSzPct val="80555"/>
              <a:buChar char="■"/>
              <a:tabLst>
                <a:tab pos="1269873" algn="l"/>
              </a:tabLst>
            </a:pPr>
            <a:r>
              <a:rPr sz="1980" dirty="0">
                <a:latin typeface="Arial"/>
                <a:cs typeface="Arial"/>
              </a:rPr>
              <a:t>Availability</a:t>
            </a:r>
            <a:r>
              <a:rPr sz="1980" spc="-33" dirty="0">
                <a:latin typeface="Arial"/>
                <a:cs typeface="Arial"/>
              </a:rPr>
              <a:t> </a:t>
            </a:r>
            <a:r>
              <a:rPr sz="1980" spc="-6" dirty="0">
                <a:latin typeface="Arial"/>
                <a:cs typeface="Arial"/>
              </a:rPr>
              <a:t>of</a:t>
            </a:r>
            <a:r>
              <a:rPr sz="1980" spc="-38" dirty="0">
                <a:latin typeface="Arial"/>
                <a:cs typeface="Arial"/>
              </a:rPr>
              <a:t> </a:t>
            </a:r>
            <a:r>
              <a:rPr sz="1980" spc="-6" dirty="0">
                <a:latin typeface="Arial"/>
                <a:cs typeface="Arial"/>
              </a:rPr>
              <a:t>data</a:t>
            </a:r>
            <a:endParaRPr sz="1980" dirty="0">
              <a:latin typeface="Arial"/>
              <a:cs typeface="Arial"/>
            </a:endParaRPr>
          </a:p>
          <a:p>
            <a:pPr marL="1269873" lvl="1" indent="-206058">
              <a:spcBef>
                <a:spcPts val="473"/>
              </a:spcBef>
              <a:buClr>
                <a:srgbClr val="002147"/>
              </a:buClr>
              <a:buSzPct val="80555"/>
              <a:buChar char="■"/>
              <a:tabLst>
                <a:tab pos="1269873" algn="l"/>
              </a:tabLst>
            </a:pPr>
            <a:r>
              <a:rPr sz="1980" dirty="0">
                <a:latin typeface="Arial"/>
                <a:cs typeface="Arial"/>
              </a:rPr>
              <a:t>Mathematical</a:t>
            </a:r>
            <a:r>
              <a:rPr sz="1980" spc="-28" dirty="0">
                <a:latin typeface="Arial"/>
                <a:cs typeface="Arial"/>
              </a:rPr>
              <a:t> </a:t>
            </a:r>
            <a:r>
              <a:rPr sz="1980" dirty="0">
                <a:latin typeface="Arial"/>
                <a:cs typeface="Arial"/>
              </a:rPr>
              <a:t>tools</a:t>
            </a:r>
            <a:r>
              <a:rPr sz="1980" spc="-28" dirty="0">
                <a:latin typeface="Arial"/>
                <a:cs typeface="Arial"/>
              </a:rPr>
              <a:t> </a:t>
            </a:r>
            <a:r>
              <a:rPr sz="1980" dirty="0">
                <a:latin typeface="Arial"/>
                <a:cs typeface="Arial"/>
              </a:rPr>
              <a:t>for</a:t>
            </a:r>
            <a:r>
              <a:rPr sz="1980" spc="-28" dirty="0">
                <a:latin typeface="Arial"/>
                <a:cs typeface="Arial"/>
              </a:rPr>
              <a:t> </a:t>
            </a:r>
            <a:r>
              <a:rPr sz="1980" spc="-6" dirty="0">
                <a:latin typeface="Arial"/>
                <a:cs typeface="Arial"/>
              </a:rPr>
              <a:t>analysis</a:t>
            </a:r>
            <a:endParaRPr sz="1980" dirty="0">
              <a:latin typeface="Arial"/>
              <a:cs typeface="Arial"/>
            </a:endParaRPr>
          </a:p>
          <a:p>
            <a:pPr marL="1478725">
              <a:spcBef>
                <a:spcPts val="477"/>
              </a:spcBef>
            </a:pPr>
            <a:r>
              <a:rPr sz="1980" dirty="0">
                <a:latin typeface="Arial"/>
                <a:cs typeface="Arial"/>
              </a:rPr>
              <a:t>AI</a:t>
            </a:r>
            <a:r>
              <a:rPr sz="1980" spc="-11" dirty="0">
                <a:latin typeface="Arial"/>
                <a:cs typeface="Arial"/>
              </a:rPr>
              <a:t> </a:t>
            </a:r>
            <a:r>
              <a:rPr sz="1980" spc="-6" dirty="0">
                <a:latin typeface="Arial"/>
                <a:cs typeface="Arial"/>
              </a:rPr>
              <a:t>is</a:t>
            </a:r>
            <a:r>
              <a:rPr sz="1980" spc="-17" dirty="0">
                <a:latin typeface="Arial"/>
                <a:cs typeface="Arial"/>
              </a:rPr>
              <a:t> </a:t>
            </a:r>
            <a:r>
              <a:rPr sz="1980" spc="-6" dirty="0">
                <a:latin typeface="Arial"/>
                <a:cs typeface="Arial"/>
              </a:rPr>
              <a:t>now</a:t>
            </a:r>
            <a:r>
              <a:rPr sz="1980" spc="-11" dirty="0">
                <a:latin typeface="Arial"/>
                <a:cs typeface="Arial"/>
              </a:rPr>
              <a:t> </a:t>
            </a:r>
            <a:r>
              <a:rPr sz="1980" dirty="0">
                <a:latin typeface="Arial"/>
                <a:cs typeface="Arial"/>
              </a:rPr>
              <a:t>a</a:t>
            </a:r>
            <a:r>
              <a:rPr sz="1980" spc="-17" dirty="0">
                <a:latin typeface="Arial"/>
                <a:cs typeface="Arial"/>
              </a:rPr>
              <a:t> </a:t>
            </a:r>
            <a:r>
              <a:rPr sz="1980" dirty="0">
                <a:latin typeface="Arial"/>
                <a:cs typeface="Arial"/>
              </a:rPr>
              <a:t>science</a:t>
            </a:r>
            <a:r>
              <a:rPr sz="1980" spc="-6" dirty="0">
                <a:latin typeface="Arial"/>
                <a:cs typeface="Arial"/>
              </a:rPr>
              <a:t> </a:t>
            </a:r>
            <a:r>
              <a:rPr sz="1980" dirty="0">
                <a:latin typeface="Arial"/>
                <a:cs typeface="Arial"/>
              </a:rPr>
              <a:t>rather</a:t>
            </a:r>
            <a:r>
              <a:rPr sz="1980" spc="-11" dirty="0">
                <a:latin typeface="Arial"/>
                <a:cs typeface="Arial"/>
              </a:rPr>
              <a:t> </a:t>
            </a:r>
            <a:r>
              <a:rPr sz="1980" dirty="0">
                <a:latin typeface="Arial"/>
                <a:cs typeface="Arial"/>
              </a:rPr>
              <a:t>than</a:t>
            </a:r>
            <a:r>
              <a:rPr sz="1980" spc="-6" dirty="0">
                <a:latin typeface="Arial"/>
                <a:cs typeface="Arial"/>
              </a:rPr>
              <a:t> just</a:t>
            </a:r>
            <a:r>
              <a:rPr sz="1980" spc="-17" dirty="0">
                <a:latin typeface="Arial"/>
                <a:cs typeface="Arial"/>
              </a:rPr>
              <a:t> </a:t>
            </a:r>
            <a:r>
              <a:rPr sz="1980" spc="-6" dirty="0">
                <a:latin typeface="Arial"/>
                <a:cs typeface="Arial"/>
              </a:rPr>
              <a:t>an</a:t>
            </a:r>
            <a:r>
              <a:rPr sz="1980" spc="-17" dirty="0">
                <a:latin typeface="Arial"/>
                <a:cs typeface="Arial"/>
              </a:rPr>
              <a:t> </a:t>
            </a:r>
            <a:r>
              <a:rPr sz="1980" spc="-6" dirty="0">
                <a:latin typeface="Arial"/>
                <a:cs typeface="Arial"/>
              </a:rPr>
              <a:t>art.</a:t>
            </a:r>
            <a:endParaRPr sz="1980" dirty="0">
              <a:latin typeface="Arial"/>
              <a:cs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6803390" cy="554383"/>
          </a:xfrm>
          <a:prstGeom prst="rect">
            <a:avLst/>
          </a:prstGeom>
        </p:spPr>
        <p:txBody>
          <a:bodyPr vert="horz" wrap="square" lIns="0" tIns="12573" rIns="0" bIns="0" rtlCol="0">
            <a:spAutoFit/>
          </a:bodyPr>
          <a:lstStyle/>
          <a:p>
            <a:pPr marL="13970">
              <a:spcBef>
                <a:spcPts val="99"/>
              </a:spcBef>
            </a:pPr>
            <a:r>
              <a:rPr sz="3520" spc="-6" dirty="0">
                <a:solidFill>
                  <a:srgbClr val="002147"/>
                </a:solidFill>
              </a:rPr>
              <a:t>What</a:t>
            </a:r>
            <a:r>
              <a:rPr sz="3520" spc="-17" dirty="0">
                <a:solidFill>
                  <a:srgbClr val="002147"/>
                </a:solidFill>
              </a:rPr>
              <a:t> </a:t>
            </a:r>
            <a:r>
              <a:rPr sz="3520" spc="-6" dirty="0">
                <a:solidFill>
                  <a:srgbClr val="002147"/>
                </a:solidFill>
              </a:rPr>
              <a:t>will</a:t>
            </a:r>
            <a:r>
              <a:rPr sz="3520" spc="-11" dirty="0">
                <a:solidFill>
                  <a:srgbClr val="002147"/>
                </a:solidFill>
              </a:rPr>
              <a:t> </a:t>
            </a:r>
            <a:r>
              <a:rPr sz="3520" spc="-6" dirty="0">
                <a:solidFill>
                  <a:srgbClr val="002147"/>
                </a:solidFill>
              </a:rPr>
              <a:t>the</a:t>
            </a:r>
            <a:r>
              <a:rPr sz="3520" spc="-17" dirty="0">
                <a:solidFill>
                  <a:srgbClr val="002147"/>
                </a:solidFill>
              </a:rPr>
              <a:t> </a:t>
            </a:r>
            <a:r>
              <a:rPr sz="3520" spc="-11" dirty="0">
                <a:solidFill>
                  <a:srgbClr val="002147"/>
                </a:solidFill>
              </a:rPr>
              <a:t>Future</a:t>
            </a:r>
            <a:r>
              <a:rPr sz="3520" spc="-17" dirty="0">
                <a:solidFill>
                  <a:srgbClr val="002147"/>
                </a:solidFill>
              </a:rPr>
              <a:t> </a:t>
            </a:r>
            <a:r>
              <a:rPr sz="3520" spc="-6" dirty="0">
                <a:solidFill>
                  <a:srgbClr val="002147"/>
                </a:solidFill>
              </a:rPr>
              <a:t>Bring</a:t>
            </a:r>
            <a:r>
              <a:rPr sz="3520" spc="-17" dirty="0">
                <a:solidFill>
                  <a:srgbClr val="002147"/>
                </a:solidFill>
              </a:rPr>
              <a:t> </a:t>
            </a:r>
            <a:r>
              <a:rPr sz="3520" spc="-6" dirty="0">
                <a:solidFill>
                  <a:srgbClr val="002147"/>
                </a:solidFill>
              </a:rPr>
              <a:t>Us?</a:t>
            </a:r>
            <a:endParaRPr sz="3520" dirty="0"/>
          </a:p>
        </p:txBody>
      </p:sp>
      <p:sp>
        <p:nvSpPr>
          <p:cNvPr id="3" name="object 3"/>
          <p:cNvSpPr txBox="1"/>
          <p:nvPr/>
        </p:nvSpPr>
        <p:spPr>
          <a:xfrm>
            <a:off x="385922" y="2071776"/>
            <a:ext cx="6395878" cy="2424895"/>
          </a:xfrm>
          <a:prstGeom prst="rect">
            <a:avLst/>
          </a:prstGeom>
        </p:spPr>
        <p:txBody>
          <a:bodyPr vert="horz" wrap="square" lIns="0" tIns="15367" rIns="0" bIns="0" rtlCol="0">
            <a:spAutoFit/>
          </a:bodyPr>
          <a:lstStyle/>
          <a:p>
            <a:pPr marL="324803" indent="-310833">
              <a:spcBef>
                <a:spcPts val="2239"/>
              </a:spcBef>
              <a:buClr>
                <a:srgbClr val="002147"/>
              </a:buClr>
              <a:buSzPct val="78571"/>
              <a:buChar char="■"/>
              <a:tabLst>
                <a:tab pos="324104" algn="l"/>
                <a:tab pos="324803" algn="l"/>
              </a:tabLst>
            </a:pPr>
            <a:r>
              <a:rPr sz="2310" spc="-11" dirty="0">
                <a:latin typeface="Arial"/>
                <a:cs typeface="Arial"/>
              </a:rPr>
              <a:t>Reshaping</a:t>
            </a:r>
            <a:r>
              <a:rPr sz="2310" spc="-28" dirty="0">
                <a:latin typeface="Arial"/>
                <a:cs typeface="Arial"/>
              </a:rPr>
              <a:t> </a:t>
            </a:r>
            <a:r>
              <a:rPr sz="2310" spc="-11" dirty="0">
                <a:latin typeface="Arial"/>
                <a:cs typeface="Arial"/>
              </a:rPr>
              <a:t>Businesses</a:t>
            </a:r>
            <a:endParaRPr sz="2310" dirty="0">
              <a:latin typeface="Arial"/>
              <a:cs typeface="Arial"/>
            </a:endParaRPr>
          </a:p>
          <a:p>
            <a:pPr>
              <a:lnSpc>
                <a:spcPct val="100000"/>
              </a:lnSpc>
              <a:buClr>
                <a:srgbClr val="002147"/>
              </a:buClr>
              <a:buFont typeface="Arial"/>
              <a:buChar char="■"/>
            </a:pPr>
            <a:endParaRPr sz="2530" dirty="0">
              <a:latin typeface="Arial"/>
              <a:cs typeface="Arial"/>
            </a:endParaRPr>
          </a:p>
          <a:p>
            <a:pPr marL="324803" indent="-310833">
              <a:spcBef>
                <a:spcPts val="2239"/>
              </a:spcBef>
              <a:buClr>
                <a:srgbClr val="002147"/>
              </a:buClr>
              <a:buSzPct val="78571"/>
              <a:buChar char="■"/>
              <a:tabLst>
                <a:tab pos="324104" algn="l"/>
                <a:tab pos="324803" algn="l"/>
              </a:tabLst>
            </a:pPr>
            <a:r>
              <a:rPr sz="2310" spc="-11" dirty="0">
                <a:latin typeface="Arial"/>
                <a:cs typeface="Arial"/>
              </a:rPr>
              <a:t>Reshaping</a:t>
            </a:r>
            <a:r>
              <a:rPr sz="2310" spc="-22" dirty="0">
                <a:latin typeface="Arial"/>
                <a:cs typeface="Arial"/>
              </a:rPr>
              <a:t> </a:t>
            </a:r>
            <a:r>
              <a:rPr sz="2310" dirty="0">
                <a:latin typeface="Arial"/>
                <a:cs typeface="Arial"/>
              </a:rPr>
              <a:t>the</a:t>
            </a:r>
            <a:r>
              <a:rPr sz="2310" spc="-17" dirty="0">
                <a:latin typeface="Arial"/>
                <a:cs typeface="Arial"/>
              </a:rPr>
              <a:t> </a:t>
            </a:r>
            <a:r>
              <a:rPr sz="2310" spc="-6" dirty="0">
                <a:latin typeface="Arial"/>
                <a:cs typeface="Arial"/>
              </a:rPr>
              <a:t>Job</a:t>
            </a:r>
            <a:r>
              <a:rPr sz="2310" spc="-17" dirty="0">
                <a:latin typeface="Arial"/>
                <a:cs typeface="Arial"/>
              </a:rPr>
              <a:t> </a:t>
            </a:r>
            <a:r>
              <a:rPr sz="2310" spc="-11" dirty="0">
                <a:latin typeface="Arial"/>
                <a:cs typeface="Arial"/>
              </a:rPr>
              <a:t>Market</a:t>
            </a:r>
            <a:endParaRPr sz="2310" dirty="0">
              <a:latin typeface="Arial"/>
              <a:cs typeface="Arial"/>
            </a:endParaRPr>
          </a:p>
          <a:p>
            <a:pPr>
              <a:lnSpc>
                <a:spcPct val="100000"/>
              </a:lnSpc>
              <a:buClr>
                <a:srgbClr val="002147"/>
              </a:buClr>
              <a:buFont typeface="Arial"/>
              <a:buChar char="■"/>
            </a:pPr>
            <a:endParaRPr sz="2530" dirty="0">
              <a:latin typeface="Arial"/>
              <a:cs typeface="Arial"/>
            </a:endParaRPr>
          </a:p>
          <a:p>
            <a:pPr marL="324803" indent="-310833">
              <a:spcBef>
                <a:spcPts val="2239"/>
              </a:spcBef>
              <a:buClr>
                <a:srgbClr val="002147"/>
              </a:buClr>
              <a:buSzPct val="78571"/>
              <a:buChar char="■"/>
              <a:tabLst>
                <a:tab pos="324104" algn="l"/>
                <a:tab pos="324803" algn="l"/>
              </a:tabLst>
            </a:pPr>
            <a:r>
              <a:rPr sz="2310" spc="-11" dirty="0">
                <a:latin typeface="Arial"/>
                <a:cs typeface="Arial"/>
              </a:rPr>
              <a:t>Reshaping</a:t>
            </a:r>
            <a:r>
              <a:rPr sz="2310" spc="-38" dirty="0">
                <a:latin typeface="Arial"/>
                <a:cs typeface="Arial"/>
              </a:rPr>
              <a:t> </a:t>
            </a:r>
            <a:r>
              <a:rPr sz="2310" spc="-6" dirty="0">
                <a:latin typeface="Arial"/>
                <a:cs typeface="Arial"/>
              </a:rPr>
              <a:t>Society</a:t>
            </a:r>
            <a:endParaRPr sz="2310" dirty="0">
              <a:latin typeface="Arial"/>
              <a:cs typeface="Arial"/>
            </a:endParaRPr>
          </a:p>
        </p:txBody>
      </p:sp>
      <p:sp>
        <p:nvSpPr>
          <p:cNvPr id="4" name="object 4"/>
          <p:cNvSpPr txBox="1"/>
          <p:nvPr/>
        </p:nvSpPr>
        <p:spPr>
          <a:xfrm>
            <a:off x="9680512" y="7318908"/>
            <a:ext cx="213043" cy="217239"/>
          </a:xfrm>
          <a:prstGeom prst="rect">
            <a:avLst/>
          </a:prstGeom>
        </p:spPr>
        <p:txBody>
          <a:bodyPr vert="horz" wrap="square" lIns="0" tIns="13970" rIns="0" bIns="0" rtlCol="0">
            <a:spAutoFit/>
          </a:bodyPr>
          <a:lstStyle/>
          <a:p>
            <a:pPr marL="13970">
              <a:spcBef>
                <a:spcPts val="110"/>
              </a:spcBef>
            </a:pPr>
            <a:r>
              <a:rPr sz="1320" spc="-6" dirty="0">
                <a:latin typeface="Arial"/>
                <a:cs typeface="Arial"/>
              </a:rPr>
              <a:t>37</a:t>
            </a:r>
            <a:endParaRPr sz="1320">
              <a:latin typeface="Arial"/>
              <a:cs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3849434" cy="1096069"/>
          </a:xfrm>
          <a:prstGeom prst="rect">
            <a:avLst/>
          </a:prstGeom>
        </p:spPr>
        <p:txBody>
          <a:bodyPr vert="horz" wrap="square" lIns="0" tIns="12573" rIns="0" bIns="0" rtlCol="0">
            <a:spAutoFit/>
          </a:bodyPr>
          <a:lstStyle/>
          <a:p>
            <a:pPr marL="13970">
              <a:spcBef>
                <a:spcPts val="99"/>
              </a:spcBef>
            </a:pPr>
            <a:r>
              <a:rPr sz="3520" spc="-6" dirty="0">
                <a:solidFill>
                  <a:srgbClr val="002147"/>
                </a:solidFill>
              </a:rPr>
              <a:t>Traditional</a:t>
            </a:r>
            <a:r>
              <a:rPr sz="3520" spc="-72" dirty="0">
                <a:solidFill>
                  <a:srgbClr val="002147"/>
                </a:solidFill>
              </a:rPr>
              <a:t> </a:t>
            </a:r>
            <a:r>
              <a:rPr sz="3520" spc="-11" dirty="0">
                <a:solidFill>
                  <a:srgbClr val="002147"/>
                </a:solidFill>
              </a:rPr>
              <a:t>Banking</a:t>
            </a:r>
            <a:endParaRPr sz="3520"/>
          </a:p>
        </p:txBody>
      </p:sp>
      <p:sp>
        <p:nvSpPr>
          <p:cNvPr id="3" name="object 3"/>
          <p:cNvSpPr txBox="1"/>
          <p:nvPr/>
        </p:nvSpPr>
        <p:spPr>
          <a:xfrm>
            <a:off x="385921" y="2071775"/>
            <a:ext cx="3984244" cy="3798860"/>
          </a:xfrm>
          <a:prstGeom prst="rect">
            <a:avLst/>
          </a:prstGeom>
        </p:spPr>
        <p:txBody>
          <a:bodyPr vert="horz" wrap="square" lIns="0" tIns="15367" rIns="0" bIns="0" rtlCol="0">
            <a:spAutoFit/>
          </a:bodyPr>
          <a:lstStyle/>
          <a:p>
            <a:pPr marL="324803" indent="-310833">
              <a:spcBef>
                <a:spcPts val="121"/>
              </a:spcBef>
              <a:buClr>
                <a:srgbClr val="002147"/>
              </a:buClr>
              <a:buSzPct val="78571"/>
              <a:buChar char="■"/>
              <a:tabLst>
                <a:tab pos="324104" algn="l"/>
                <a:tab pos="324803" algn="l"/>
              </a:tabLst>
            </a:pPr>
            <a:r>
              <a:rPr sz="2310" spc="-6" dirty="0">
                <a:latin typeface="Arial"/>
                <a:cs typeface="Arial"/>
              </a:rPr>
              <a:t>Many</a:t>
            </a:r>
            <a:r>
              <a:rPr sz="2310" spc="-33" dirty="0">
                <a:latin typeface="Arial"/>
                <a:cs typeface="Arial"/>
              </a:rPr>
              <a:t> </a:t>
            </a:r>
            <a:r>
              <a:rPr sz="2310" spc="-11" dirty="0">
                <a:latin typeface="Arial"/>
                <a:cs typeface="Arial"/>
              </a:rPr>
              <a:t>branches</a:t>
            </a:r>
            <a:endParaRPr sz="2310">
              <a:latin typeface="Arial"/>
              <a:cs typeface="Arial"/>
            </a:endParaRPr>
          </a:p>
          <a:p>
            <a:pPr>
              <a:spcBef>
                <a:spcPts val="38"/>
              </a:spcBef>
              <a:buClr>
                <a:srgbClr val="002147"/>
              </a:buClr>
              <a:buFont typeface="Arial"/>
              <a:buChar char="■"/>
            </a:pPr>
            <a:endParaRPr sz="2145">
              <a:latin typeface="Arial"/>
              <a:cs typeface="Arial"/>
            </a:endParaRPr>
          </a:p>
          <a:p>
            <a:pPr marL="324803" indent="-310833">
              <a:spcBef>
                <a:spcPts val="6"/>
              </a:spcBef>
              <a:buClr>
                <a:srgbClr val="002147"/>
              </a:buClr>
              <a:buSzPct val="78571"/>
              <a:buChar char="■"/>
              <a:tabLst>
                <a:tab pos="324104" algn="l"/>
                <a:tab pos="324803" algn="l"/>
              </a:tabLst>
            </a:pPr>
            <a:r>
              <a:rPr sz="2310" spc="-6" dirty="0">
                <a:latin typeface="Arial"/>
                <a:cs typeface="Arial"/>
              </a:rPr>
              <a:t>Cashiers</a:t>
            </a:r>
            <a:endParaRPr sz="2310">
              <a:latin typeface="Arial"/>
              <a:cs typeface="Arial"/>
            </a:endParaRPr>
          </a:p>
          <a:p>
            <a:pPr>
              <a:spcBef>
                <a:spcPts val="38"/>
              </a:spcBef>
              <a:buClr>
                <a:srgbClr val="002147"/>
              </a:buClr>
              <a:buFont typeface="Arial"/>
              <a:buChar char="■"/>
            </a:pPr>
            <a:endParaRPr sz="2145">
              <a:latin typeface="Arial"/>
              <a:cs typeface="Arial"/>
            </a:endParaRPr>
          </a:p>
          <a:p>
            <a:pPr marL="324803" indent="-310833">
              <a:buClr>
                <a:srgbClr val="002147"/>
              </a:buClr>
              <a:buSzPct val="78571"/>
              <a:buChar char="■"/>
              <a:tabLst>
                <a:tab pos="324104" algn="l"/>
                <a:tab pos="324803" algn="l"/>
              </a:tabLst>
            </a:pPr>
            <a:r>
              <a:rPr sz="2310" spc="-6" dirty="0">
                <a:latin typeface="Arial"/>
                <a:cs typeface="Arial"/>
              </a:rPr>
              <a:t>Mortgage</a:t>
            </a:r>
            <a:r>
              <a:rPr sz="2310" spc="-50" dirty="0">
                <a:latin typeface="Arial"/>
                <a:cs typeface="Arial"/>
              </a:rPr>
              <a:t> </a:t>
            </a:r>
            <a:r>
              <a:rPr sz="2310" spc="-6" dirty="0">
                <a:latin typeface="Arial"/>
                <a:cs typeface="Arial"/>
              </a:rPr>
              <a:t>Advisors</a:t>
            </a:r>
            <a:endParaRPr sz="2310">
              <a:latin typeface="Arial"/>
              <a:cs typeface="Arial"/>
            </a:endParaRPr>
          </a:p>
          <a:p>
            <a:pPr>
              <a:spcBef>
                <a:spcPts val="44"/>
              </a:spcBef>
              <a:buClr>
                <a:srgbClr val="002147"/>
              </a:buClr>
              <a:buFont typeface="Arial"/>
              <a:buChar char="■"/>
            </a:pPr>
            <a:endParaRPr sz="2145">
              <a:latin typeface="Arial"/>
              <a:cs typeface="Arial"/>
            </a:endParaRPr>
          </a:p>
          <a:p>
            <a:pPr marL="324803" indent="-310833">
              <a:buClr>
                <a:srgbClr val="002147"/>
              </a:buClr>
              <a:buSzPct val="78571"/>
              <a:buChar char="■"/>
              <a:tabLst>
                <a:tab pos="324104" algn="l"/>
                <a:tab pos="324803" algn="l"/>
              </a:tabLst>
            </a:pPr>
            <a:r>
              <a:rPr sz="2310" spc="-6" dirty="0">
                <a:latin typeface="Arial"/>
                <a:cs typeface="Arial"/>
              </a:rPr>
              <a:t>Loan</a:t>
            </a:r>
            <a:r>
              <a:rPr sz="2310" spc="-50" dirty="0">
                <a:latin typeface="Arial"/>
                <a:cs typeface="Arial"/>
              </a:rPr>
              <a:t> </a:t>
            </a:r>
            <a:r>
              <a:rPr sz="2310" spc="-6" dirty="0">
                <a:latin typeface="Arial"/>
                <a:cs typeface="Arial"/>
              </a:rPr>
              <a:t>Approval</a:t>
            </a:r>
            <a:r>
              <a:rPr sz="2310" spc="-44" dirty="0">
                <a:latin typeface="Arial"/>
                <a:cs typeface="Arial"/>
              </a:rPr>
              <a:t> </a:t>
            </a:r>
            <a:r>
              <a:rPr sz="2310" spc="-6" dirty="0">
                <a:latin typeface="Arial"/>
                <a:cs typeface="Arial"/>
              </a:rPr>
              <a:t>Departments</a:t>
            </a:r>
            <a:endParaRPr sz="2310">
              <a:latin typeface="Arial"/>
              <a:cs typeface="Arial"/>
            </a:endParaRPr>
          </a:p>
          <a:p>
            <a:pPr>
              <a:spcBef>
                <a:spcPts val="38"/>
              </a:spcBef>
              <a:buClr>
                <a:srgbClr val="002147"/>
              </a:buClr>
              <a:buFont typeface="Arial"/>
              <a:buChar char="■"/>
            </a:pPr>
            <a:endParaRPr sz="2145">
              <a:latin typeface="Arial"/>
              <a:cs typeface="Arial"/>
            </a:endParaRPr>
          </a:p>
          <a:p>
            <a:pPr marL="324803" indent="-310833">
              <a:buClr>
                <a:srgbClr val="002147"/>
              </a:buClr>
              <a:buSzPct val="78571"/>
              <a:buChar char="■"/>
              <a:tabLst>
                <a:tab pos="324104" algn="l"/>
                <a:tab pos="324803" algn="l"/>
              </a:tabLst>
            </a:pPr>
            <a:r>
              <a:rPr sz="2310" spc="-11" dirty="0">
                <a:latin typeface="Arial"/>
                <a:cs typeface="Arial"/>
              </a:rPr>
              <a:t>Thousands </a:t>
            </a:r>
            <a:r>
              <a:rPr sz="2310" spc="-6" dirty="0">
                <a:latin typeface="Arial"/>
                <a:cs typeface="Arial"/>
              </a:rPr>
              <a:t>of</a:t>
            </a:r>
            <a:r>
              <a:rPr sz="2310" spc="6" dirty="0">
                <a:latin typeface="Arial"/>
                <a:cs typeface="Arial"/>
              </a:rPr>
              <a:t> </a:t>
            </a:r>
            <a:r>
              <a:rPr sz="2310" spc="-11" dirty="0">
                <a:latin typeface="Arial"/>
                <a:cs typeface="Arial"/>
              </a:rPr>
              <a:t>employees</a:t>
            </a:r>
            <a:endParaRPr sz="2310">
              <a:latin typeface="Arial"/>
              <a:cs typeface="Arial"/>
            </a:endParaRPr>
          </a:p>
          <a:p>
            <a:pPr>
              <a:spcBef>
                <a:spcPts val="44"/>
              </a:spcBef>
              <a:buClr>
                <a:srgbClr val="002147"/>
              </a:buClr>
              <a:buFont typeface="Arial"/>
              <a:buChar char="■"/>
            </a:pPr>
            <a:endParaRPr sz="2145">
              <a:latin typeface="Arial"/>
              <a:cs typeface="Arial"/>
            </a:endParaRPr>
          </a:p>
          <a:p>
            <a:pPr marL="324803" indent="-310833">
              <a:buClr>
                <a:srgbClr val="002147"/>
              </a:buClr>
              <a:buSzPct val="78571"/>
              <a:buChar char="■"/>
              <a:tabLst>
                <a:tab pos="324104" algn="l"/>
                <a:tab pos="324803" algn="l"/>
              </a:tabLst>
            </a:pPr>
            <a:r>
              <a:rPr sz="2310" spc="-11" dirty="0">
                <a:latin typeface="Arial"/>
                <a:cs typeface="Arial"/>
              </a:rPr>
              <a:t>….</a:t>
            </a:r>
            <a:endParaRPr sz="2310">
              <a:latin typeface="Arial"/>
              <a:cs typeface="Arial"/>
            </a:endParaRPr>
          </a:p>
        </p:txBody>
      </p:sp>
      <p:pic>
        <p:nvPicPr>
          <p:cNvPr id="4" name="object 4"/>
          <p:cNvPicPr/>
          <p:nvPr/>
        </p:nvPicPr>
        <p:blipFill>
          <a:blip r:embed="rId2" cstate="print"/>
          <a:stretch>
            <a:fillRect/>
          </a:stretch>
        </p:blipFill>
        <p:spPr>
          <a:xfrm>
            <a:off x="4197706" y="1773937"/>
            <a:ext cx="4821326" cy="1954681"/>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52031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FinTech:</a:t>
            </a:r>
            <a:r>
              <a:rPr sz="3520" spc="-77" dirty="0">
                <a:solidFill>
                  <a:srgbClr val="002147"/>
                </a:solidFill>
              </a:rPr>
              <a:t> </a:t>
            </a:r>
            <a:r>
              <a:rPr sz="3520" spc="-6" dirty="0">
                <a:solidFill>
                  <a:srgbClr val="002147"/>
                </a:solidFill>
              </a:rPr>
              <a:t>WeBank</a:t>
            </a:r>
            <a:endParaRPr sz="3520" dirty="0"/>
          </a:p>
        </p:txBody>
      </p:sp>
      <p:sp>
        <p:nvSpPr>
          <p:cNvPr id="3" name="object 3"/>
          <p:cNvSpPr txBox="1"/>
          <p:nvPr/>
        </p:nvSpPr>
        <p:spPr>
          <a:xfrm>
            <a:off x="385921" y="1736495"/>
            <a:ext cx="7575930" cy="4891467"/>
          </a:xfrm>
          <a:prstGeom prst="rect">
            <a:avLst/>
          </a:prstGeom>
        </p:spPr>
        <p:txBody>
          <a:bodyPr vert="horz" wrap="square" lIns="0" tIns="15367" rIns="0" bIns="0" rtlCol="0">
            <a:spAutoFit/>
          </a:bodyPr>
          <a:lstStyle/>
          <a:p>
            <a:pPr marL="324803" indent="-310833">
              <a:spcBef>
                <a:spcPts val="121"/>
              </a:spcBef>
              <a:buClr>
                <a:srgbClr val="002147"/>
              </a:buClr>
              <a:buSzPct val="78571"/>
              <a:buChar char="■"/>
              <a:tabLst>
                <a:tab pos="324104" algn="l"/>
                <a:tab pos="324803" algn="l"/>
              </a:tabLst>
            </a:pPr>
            <a:r>
              <a:rPr sz="2310" dirty="0">
                <a:latin typeface="Arial"/>
                <a:cs typeface="Arial"/>
              </a:rPr>
              <a:t>No</a:t>
            </a:r>
            <a:r>
              <a:rPr sz="2310" spc="-17" dirty="0">
                <a:latin typeface="Arial"/>
                <a:cs typeface="Arial"/>
              </a:rPr>
              <a:t> </a:t>
            </a:r>
            <a:r>
              <a:rPr sz="2310" spc="-11" dirty="0">
                <a:latin typeface="Arial"/>
                <a:cs typeface="Arial"/>
              </a:rPr>
              <a:t>branches</a:t>
            </a:r>
            <a:r>
              <a:rPr sz="2310" spc="-6" dirty="0">
                <a:latin typeface="Arial"/>
                <a:cs typeface="Arial"/>
              </a:rPr>
              <a:t> or direct</a:t>
            </a:r>
            <a:r>
              <a:rPr sz="2310" dirty="0">
                <a:latin typeface="Arial"/>
                <a:cs typeface="Arial"/>
              </a:rPr>
              <a:t> </a:t>
            </a:r>
            <a:r>
              <a:rPr sz="2310" spc="-11" dirty="0">
                <a:latin typeface="Arial"/>
                <a:cs typeface="Arial"/>
              </a:rPr>
              <a:t>salesforce.</a:t>
            </a:r>
            <a:endParaRPr sz="2310">
              <a:latin typeface="Arial"/>
              <a:cs typeface="Arial"/>
            </a:endParaRPr>
          </a:p>
          <a:p>
            <a:pPr>
              <a:spcBef>
                <a:spcPts val="38"/>
              </a:spcBef>
              <a:buClr>
                <a:srgbClr val="002147"/>
              </a:buClr>
              <a:buFont typeface="Arial"/>
              <a:buChar char="■"/>
            </a:pPr>
            <a:endParaRPr sz="2145">
              <a:latin typeface="Arial"/>
              <a:cs typeface="Arial"/>
            </a:endParaRPr>
          </a:p>
          <a:p>
            <a:pPr marL="324803" indent="-310833">
              <a:spcBef>
                <a:spcPts val="6"/>
              </a:spcBef>
              <a:buClr>
                <a:srgbClr val="002147"/>
              </a:buClr>
              <a:buSzPct val="78571"/>
              <a:buChar char="■"/>
              <a:tabLst>
                <a:tab pos="324104" algn="l"/>
                <a:tab pos="324803" algn="l"/>
              </a:tabLst>
            </a:pPr>
            <a:r>
              <a:rPr sz="2310" spc="-6" dirty="0">
                <a:latin typeface="Arial"/>
                <a:cs typeface="Arial"/>
              </a:rPr>
              <a:t>Bots </a:t>
            </a:r>
            <a:r>
              <a:rPr sz="2310" spc="-11" dirty="0">
                <a:latin typeface="Arial"/>
                <a:cs typeface="Arial"/>
              </a:rPr>
              <a:t>handle</a:t>
            </a:r>
            <a:r>
              <a:rPr sz="2310" spc="-6" dirty="0">
                <a:latin typeface="Arial"/>
                <a:cs typeface="Arial"/>
              </a:rPr>
              <a:t> 98%</a:t>
            </a:r>
            <a:r>
              <a:rPr sz="2310" spc="-11" dirty="0">
                <a:latin typeface="Arial"/>
                <a:cs typeface="Arial"/>
              </a:rPr>
              <a:t> </a:t>
            </a:r>
            <a:r>
              <a:rPr sz="2310" spc="-6" dirty="0">
                <a:latin typeface="Arial"/>
                <a:cs typeface="Arial"/>
              </a:rPr>
              <a:t>of</a:t>
            </a:r>
            <a:r>
              <a:rPr sz="2310" dirty="0">
                <a:latin typeface="Arial"/>
                <a:cs typeface="Arial"/>
              </a:rPr>
              <a:t> </a:t>
            </a:r>
            <a:r>
              <a:rPr sz="2310" spc="-6" dirty="0">
                <a:latin typeface="Arial"/>
                <a:cs typeface="Arial"/>
              </a:rPr>
              <a:t>customer</a:t>
            </a:r>
            <a:r>
              <a:rPr sz="2310" dirty="0">
                <a:latin typeface="Arial"/>
                <a:cs typeface="Arial"/>
              </a:rPr>
              <a:t> </a:t>
            </a:r>
            <a:r>
              <a:rPr sz="2310" spc="-6" dirty="0">
                <a:latin typeface="Arial"/>
                <a:cs typeface="Arial"/>
              </a:rPr>
              <a:t>service </a:t>
            </a:r>
            <a:r>
              <a:rPr sz="2310" spc="-11" dirty="0">
                <a:latin typeface="Arial"/>
                <a:cs typeface="Arial"/>
              </a:rPr>
              <a:t>enquiries</a:t>
            </a:r>
            <a:r>
              <a:rPr sz="2310" dirty="0">
                <a:latin typeface="Arial"/>
                <a:cs typeface="Arial"/>
              </a:rPr>
              <a:t> </a:t>
            </a:r>
            <a:r>
              <a:rPr sz="2310" spc="-6" dirty="0">
                <a:latin typeface="Arial"/>
                <a:cs typeface="Arial"/>
              </a:rPr>
              <a:t>using</a:t>
            </a:r>
            <a:r>
              <a:rPr sz="2310" spc="-11" dirty="0">
                <a:latin typeface="Arial"/>
                <a:cs typeface="Arial"/>
              </a:rPr>
              <a:t> </a:t>
            </a:r>
            <a:r>
              <a:rPr sz="2310" spc="-6" dirty="0">
                <a:latin typeface="Arial"/>
                <a:cs typeface="Arial"/>
              </a:rPr>
              <a:t>AI</a:t>
            </a:r>
            <a:endParaRPr sz="2310">
              <a:latin typeface="Arial"/>
              <a:cs typeface="Arial"/>
            </a:endParaRPr>
          </a:p>
          <a:p>
            <a:pPr>
              <a:spcBef>
                <a:spcPts val="38"/>
              </a:spcBef>
              <a:buClr>
                <a:srgbClr val="002147"/>
              </a:buClr>
              <a:buFont typeface="Arial"/>
              <a:buChar char="■"/>
            </a:pPr>
            <a:endParaRPr sz="2145">
              <a:latin typeface="Arial"/>
              <a:cs typeface="Arial"/>
            </a:endParaRPr>
          </a:p>
          <a:p>
            <a:pPr marL="324803" indent="-310833">
              <a:buClr>
                <a:srgbClr val="002147"/>
              </a:buClr>
              <a:buSzPct val="78571"/>
              <a:buChar char="■"/>
              <a:tabLst>
                <a:tab pos="324104" algn="l"/>
                <a:tab pos="324803" algn="l"/>
              </a:tabLst>
            </a:pPr>
            <a:r>
              <a:rPr sz="2310" spc="-6" dirty="0">
                <a:latin typeface="Arial"/>
                <a:cs typeface="Arial"/>
              </a:rPr>
              <a:t>Robots </a:t>
            </a:r>
            <a:r>
              <a:rPr sz="2310" spc="-11" dirty="0">
                <a:latin typeface="Arial"/>
                <a:cs typeface="Arial"/>
              </a:rPr>
              <a:t>collect</a:t>
            </a:r>
            <a:r>
              <a:rPr sz="2310" dirty="0">
                <a:latin typeface="Arial"/>
                <a:cs typeface="Arial"/>
              </a:rPr>
              <a:t> </a:t>
            </a:r>
            <a:r>
              <a:rPr sz="2310" spc="-11" dirty="0">
                <a:latin typeface="Arial"/>
                <a:cs typeface="Arial"/>
              </a:rPr>
              <a:t>applicant</a:t>
            </a:r>
            <a:r>
              <a:rPr sz="2310" dirty="0">
                <a:latin typeface="Arial"/>
                <a:cs typeface="Arial"/>
              </a:rPr>
              <a:t> </a:t>
            </a:r>
            <a:r>
              <a:rPr sz="2310" spc="-6" dirty="0">
                <a:latin typeface="Arial"/>
                <a:cs typeface="Arial"/>
              </a:rPr>
              <a:t>data</a:t>
            </a:r>
            <a:r>
              <a:rPr sz="2310" spc="-11" dirty="0">
                <a:latin typeface="Arial"/>
                <a:cs typeface="Arial"/>
              </a:rPr>
              <a:t> </a:t>
            </a:r>
            <a:r>
              <a:rPr sz="2310" spc="-6" dirty="0">
                <a:latin typeface="Arial"/>
                <a:cs typeface="Arial"/>
              </a:rPr>
              <a:t>and</a:t>
            </a:r>
            <a:r>
              <a:rPr sz="2310" spc="-11" dirty="0">
                <a:latin typeface="Arial"/>
                <a:cs typeface="Arial"/>
              </a:rPr>
              <a:t> </a:t>
            </a:r>
            <a:r>
              <a:rPr sz="2310" spc="-6" dirty="0">
                <a:latin typeface="Arial"/>
                <a:cs typeface="Arial"/>
              </a:rPr>
              <a:t>run credit</a:t>
            </a:r>
            <a:r>
              <a:rPr sz="2310" dirty="0">
                <a:latin typeface="Arial"/>
                <a:cs typeface="Arial"/>
              </a:rPr>
              <a:t> </a:t>
            </a:r>
            <a:r>
              <a:rPr sz="2310" spc="-6" dirty="0">
                <a:latin typeface="Arial"/>
                <a:cs typeface="Arial"/>
              </a:rPr>
              <a:t>checks</a:t>
            </a:r>
            <a:endParaRPr sz="2310">
              <a:latin typeface="Arial"/>
              <a:cs typeface="Arial"/>
            </a:endParaRPr>
          </a:p>
          <a:p>
            <a:pPr>
              <a:spcBef>
                <a:spcPts val="44"/>
              </a:spcBef>
              <a:buClr>
                <a:srgbClr val="002147"/>
              </a:buClr>
              <a:buFont typeface="Arial"/>
              <a:buChar char="■"/>
            </a:pPr>
            <a:endParaRPr sz="2145">
              <a:latin typeface="Arial"/>
              <a:cs typeface="Arial"/>
            </a:endParaRPr>
          </a:p>
          <a:p>
            <a:pPr marL="324803" indent="-310833">
              <a:buClr>
                <a:srgbClr val="002147"/>
              </a:buClr>
              <a:buSzPct val="78571"/>
              <a:buChar char="■"/>
              <a:tabLst>
                <a:tab pos="324104" algn="l"/>
                <a:tab pos="324803" algn="l"/>
              </a:tabLst>
            </a:pPr>
            <a:r>
              <a:rPr sz="2310" spc="-6" dirty="0">
                <a:latin typeface="Arial"/>
                <a:cs typeface="Arial"/>
              </a:rPr>
              <a:t>Facial</a:t>
            </a:r>
            <a:r>
              <a:rPr sz="2310" spc="-17" dirty="0">
                <a:latin typeface="Arial"/>
                <a:cs typeface="Arial"/>
              </a:rPr>
              <a:t> </a:t>
            </a:r>
            <a:r>
              <a:rPr sz="2310" spc="-6" dirty="0">
                <a:latin typeface="Arial"/>
                <a:cs typeface="Arial"/>
              </a:rPr>
              <a:t>recognition</a:t>
            </a:r>
            <a:r>
              <a:rPr sz="2310" spc="-22" dirty="0">
                <a:latin typeface="Arial"/>
                <a:cs typeface="Arial"/>
              </a:rPr>
              <a:t> </a:t>
            </a:r>
            <a:r>
              <a:rPr sz="2310" spc="-6" dirty="0">
                <a:latin typeface="Arial"/>
                <a:cs typeface="Arial"/>
              </a:rPr>
              <a:t>for</a:t>
            </a:r>
            <a:r>
              <a:rPr sz="2310" spc="-11" dirty="0">
                <a:latin typeface="Arial"/>
                <a:cs typeface="Arial"/>
              </a:rPr>
              <a:t> </a:t>
            </a:r>
            <a:r>
              <a:rPr sz="2310" spc="-6" dirty="0">
                <a:latin typeface="Arial"/>
                <a:cs typeface="Arial"/>
              </a:rPr>
              <a:t>identity</a:t>
            </a:r>
            <a:r>
              <a:rPr sz="2310" spc="-17" dirty="0">
                <a:latin typeface="Arial"/>
                <a:cs typeface="Arial"/>
              </a:rPr>
              <a:t> </a:t>
            </a:r>
            <a:r>
              <a:rPr sz="2310" spc="-6" dirty="0">
                <a:latin typeface="Arial"/>
                <a:cs typeface="Arial"/>
              </a:rPr>
              <a:t>identification</a:t>
            </a:r>
            <a:endParaRPr sz="2310">
              <a:latin typeface="Arial"/>
              <a:cs typeface="Arial"/>
            </a:endParaRPr>
          </a:p>
          <a:p>
            <a:pPr>
              <a:spcBef>
                <a:spcPts val="38"/>
              </a:spcBef>
              <a:buClr>
                <a:srgbClr val="002147"/>
              </a:buClr>
              <a:buFont typeface="Arial"/>
              <a:buChar char="■"/>
            </a:pPr>
            <a:endParaRPr sz="2145">
              <a:latin typeface="Arial"/>
              <a:cs typeface="Arial"/>
            </a:endParaRPr>
          </a:p>
          <a:p>
            <a:pPr marL="324803" indent="-310833">
              <a:buClr>
                <a:srgbClr val="002147"/>
              </a:buClr>
              <a:buSzPct val="78571"/>
              <a:buChar char="■"/>
              <a:tabLst>
                <a:tab pos="324104" algn="l"/>
                <a:tab pos="324803" algn="l"/>
              </a:tabLst>
            </a:pPr>
            <a:r>
              <a:rPr sz="2310" spc="-6" dirty="0">
                <a:latin typeface="Arial"/>
                <a:cs typeface="Arial"/>
              </a:rPr>
              <a:t>Ability</a:t>
            </a:r>
            <a:r>
              <a:rPr sz="2310" spc="-17" dirty="0">
                <a:latin typeface="Arial"/>
                <a:cs typeface="Arial"/>
              </a:rPr>
              <a:t> </a:t>
            </a:r>
            <a:r>
              <a:rPr sz="2310" spc="6" dirty="0">
                <a:latin typeface="Arial"/>
                <a:cs typeface="Arial"/>
              </a:rPr>
              <a:t>to</a:t>
            </a:r>
            <a:r>
              <a:rPr sz="2310" spc="-17" dirty="0">
                <a:latin typeface="Arial"/>
                <a:cs typeface="Arial"/>
              </a:rPr>
              <a:t> </a:t>
            </a:r>
            <a:r>
              <a:rPr sz="2310" spc="-6" dirty="0">
                <a:latin typeface="Arial"/>
                <a:cs typeface="Arial"/>
              </a:rPr>
              <a:t>get </a:t>
            </a:r>
            <a:r>
              <a:rPr sz="2310" spc="6" dirty="0">
                <a:latin typeface="Arial"/>
                <a:cs typeface="Arial"/>
              </a:rPr>
              <a:t>a</a:t>
            </a:r>
            <a:r>
              <a:rPr sz="2310" spc="-17" dirty="0">
                <a:latin typeface="Arial"/>
                <a:cs typeface="Arial"/>
              </a:rPr>
              <a:t> </a:t>
            </a:r>
            <a:r>
              <a:rPr sz="2310" spc="-6" dirty="0">
                <a:latin typeface="Arial"/>
                <a:cs typeface="Arial"/>
              </a:rPr>
              <a:t>loan</a:t>
            </a:r>
            <a:r>
              <a:rPr sz="2310" spc="-17" dirty="0">
                <a:latin typeface="Arial"/>
                <a:cs typeface="Arial"/>
              </a:rPr>
              <a:t> </a:t>
            </a:r>
            <a:r>
              <a:rPr sz="2310" spc="-6" dirty="0">
                <a:latin typeface="Arial"/>
                <a:cs typeface="Arial"/>
              </a:rPr>
              <a:t>in</a:t>
            </a:r>
            <a:r>
              <a:rPr sz="2310" spc="-17" dirty="0">
                <a:latin typeface="Arial"/>
                <a:cs typeface="Arial"/>
              </a:rPr>
              <a:t> </a:t>
            </a:r>
            <a:r>
              <a:rPr sz="2310" spc="-6" dirty="0">
                <a:latin typeface="Arial"/>
                <a:cs typeface="Arial"/>
              </a:rPr>
              <a:t>30</a:t>
            </a:r>
            <a:r>
              <a:rPr sz="2310" spc="-17" dirty="0">
                <a:latin typeface="Arial"/>
                <a:cs typeface="Arial"/>
              </a:rPr>
              <a:t> </a:t>
            </a:r>
            <a:r>
              <a:rPr sz="2310" spc="-6" dirty="0">
                <a:latin typeface="Arial"/>
                <a:cs typeface="Arial"/>
              </a:rPr>
              <a:t>seconds</a:t>
            </a:r>
            <a:r>
              <a:rPr sz="2310" spc="-11" dirty="0">
                <a:latin typeface="Arial"/>
                <a:cs typeface="Arial"/>
              </a:rPr>
              <a:t> </a:t>
            </a:r>
            <a:r>
              <a:rPr sz="2310" spc="-6" dirty="0">
                <a:latin typeface="Arial"/>
                <a:cs typeface="Arial"/>
              </a:rPr>
              <a:t>24/7</a:t>
            </a:r>
            <a:endParaRPr sz="2310">
              <a:latin typeface="Arial"/>
              <a:cs typeface="Arial"/>
            </a:endParaRPr>
          </a:p>
          <a:p>
            <a:pPr marL="854266" lvl="1" indent="-208153">
              <a:spcBef>
                <a:spcPts val="489"/>
              </a:spcBef>
              <a:buClr>
                <a:srgbClr val="002147"/>
              </a:buClr>
              <a:buSzPct val="80555"/>
              <a:buChar char="■"/>
              <a:tabLst>
                <a:tab pos="854266" algn="l"/>
              </a:tabLst>
            </a:pPr>
            <a:r>
              <a:rPr sz="1980" dirty="0">
                <a:latin typeface="Arial"/>
                <a:cs typeface="Arial"/>
              </a:rPr>
              <a:t>Micro</a:t>
            </a:r>
            <a:r>
              <a:rPr sz="1980" spc="-17" dirty="0">
                <a:latin typeface="Arial"/>
                <a:cs typeface="Arial"/>
              </a:rPr>
              <a:t> </a:t>
            </a:r>
            <a:r>
              <a:rPr sz="1980" spc="-6" dirty="0">
                <a:latin typeface="Arial"/>
                <a:cs typeface="Arial"/>
              </a:rPr>
              <a:t>loans</a:t>
            </a:r>
            <a:r>
              <a:rPr sz="1980" spc="-17" dirty="0">
                <a:latin typeface="Arial"/>
                <a:cs typeface="Arial"/>
              </a:rPr>
              <a:t> </a:t>
            </a:r>
            <a:r>
              <a:rPr sz="1980" dirty="0">
                <a:latin typeface="Arial"/>
                <a:cs typeface="Arial"/>
              </a:rPr>
              <a:t>(1200$</a:t>
            </a:r>
            <a:r>
              <a:rPr sz="1980" spc="-11" dirty="0">
                <a:latin typeface="Arial"/>
                <a:cs typeface="Arial"/>
              </a:rPr>
              <a:t> </a:t>
            </a:r>
            <a:r>
              <a:rPr sz="1980" spc="-6" dirty="0">
                <a:latin typeface="Arial"/>
                <a:cs typeface="Arial"/>
              </a:rPr>
              <a:t>on</a:t>
            </a:r>
            <a:r>
              <a:rPr sz="1980" spc="-17" dirty="0">
                <a:latin typeface="Arial"/>
                <a:cs typeface="Arial"/>
              </a:rPr>
              <a:t> </a:t>
            </a:r>
            <a:r>
              <a:rPr sz="1980" spc="-6" dirty="0">
                <a:latin typeface="Arial"/>
                <a:cs typeface="Arial"/>
              </a:rPr>
              <a:t>average)</a:t>
            </a:r>
            <a:r>
              <a:rPr sz="1980" spc="-22" dirty="0">
                <a:latin typeface="Arial"/>
                <a:cs typeface="Arial"/>
              </a:rPr>
              <a:t> </a:t>
            </a:r>
            <a:r>
              <a:rPr sz="1980" spc="-6" dirty="0">
                <a:latin typeface="Arial"/>
                <a:cs typeface="Arial"/>
              </a:rPr>
              <a:t>in</a:t>
            </a:r>
            <a:r>
              <a:rPr sz="1980" spc="-17" dirty="0">
                <a:latin typeface="Arial"/>
                <a:cs typeface="Arial"/>
              </a:rPr>
              <a:t> </a:t>
            </a:r>
            <a:r>
              <a:rPr sz="1980" spc="-6" dirty="0">
                <a:latin typeface="Arial"/>
                <a:cs typeface="Arial"/>
              </a:rPr>
              <a:t>5s.</a:t>
            </a:r>
            <a:endParaRPr sz="1980">
              <a:latin typeface="Arial"/>
              <a:cs typeface="Arial"/>
            </a:endParaRPr>
          </a:p>
          <a:p>
            <a:pPr lvl="1">
              <a:spcBef>
                <a:spcPts val="50"/>
              </a:spcBef>
              <a:buClr>
                <a:srgbClr val="002147"/>
              </a:buClr>
              <a:buFont typeface="Arial"/>
              <a:buChar char="■"/>
            </a:pPr>
            <a:endParaRPr sz="2310">
              <a:latin typeface="Arial"/>
              <a:cs typeface="Arial"/>
            </a:endParaRPr>
          </a:p>
          <a:p>
            <a:pPr marL="324803" indent="-310833">
              <a:buClr>
                <a:srgbClr val="002147"/>
              </a:buClr>
              <a:buSzPct val="78571"/>
              <a:buChar char="■"/>
              <a:tabLst>
                <a:tab pos="324104" algn="l"/>
                <a:tab pos="324803" algn="l"/>
              </a:tabLst>
            </a:pPr>
            <a:r>
              <a:rPr sz="2310" spc="-6" dirty="0">
                <a:latin typeface="Arial"/>
                <a:cs typeface="Arial"/>
              </a:rPr>
              <a:t>More</a:t>
            </a:r>
            <a:r>
              <a:rPr sz="2310" spc="-17" dirty="0">
                <a:latin typeface="Arial"/>
                <a:cs typeface="Arial"/>
              </a:rPr>
              <a:t> </a:t>
            </a:r>
            <a:r>
              <a:rPr sz="2310" spc="-6" dirty="0">
                <a:latin typeface="Arial"/>
                <a:cs typeface="Arial"/>
              </a:rPr>
              <a:t>than</a:t>
            </a:r>
            <a:r>
              <a:rPr sz="2310" spc="-17" dirty="0">
                <a:latin typeface="Arial"/>
                <a:cs typeface="Arial"/>
              </a:rPr>
              <a:t> </a:t>
            </a:r>
            <a:r>
              <a:rPr sz="2310" spc="-6" dirty="0">
                <a:latin typeface="Arial"/>
                <a:cs typeface="Arial"/>
              </a:rPr>
              <a:t>100</a:t>
            </a:r>
            <a:r>
              <a:rPr sz="2310" spc="-17" dirty="0">
                <a:latin typeface="Arial"/>
                <a:cs typeface="Arial"/>
              </a:rPr>
              <a:t> </a:t>
            </a:r>
            <a:r>
              <a:rPr sz="2310" spc="-6" dirty="0">
                <a:latin typeface="Arial"/>
                <a:cs typeface="Arial"/>
              </a:rPr>
              <a:t>million</a:t>
            </a:r>
            <a:r>
              <a:rPr sz="2310" spc="-17" dirty="0">
                <a:latin typeface="Arial"/>
                <a:cs typeface="Arial"/>
              </a:rPr>
              <a:t> </a:t>
            </a:r>
            <a:r>
              <a:rPr sz="2310" spc="-6" dirty="0">
                <a:latin typeface="Arial"/>
                <a:cs typeface="Arial"/>
              </a:rPr>
              <a:t>active</a:t>
            </a:r>
            <a:r>
              <a:rPr sz="2310" spc="-11" dirty="0">
                <a:latin typeface="Arial"/>
                <a:cs typeface="Arial"/>
              </a:rPr>
              <a:t> </a:t>
            </a:r>
            <a:r>
              <a:rPr sz="2310" spc="-6" dirty="0">
                <a:latin typeface="Arial"/>
                <a:cs typeface="Arial"/>
              </a:rPr>
              <a:t>customers</a:t>
            </a:r>
            <a:endParaRPr sz="2310">
              <a:latin typeface="Arial"/>
              <a:cs typeface="Arial"/>
            </a:endParaRPr>
          </a:p>
          <a:p>
            <a:pPr>
              <a:spcBef>
                <a:spcPts val="38"/>
              </a:spcBef>
              <a:buClr>
                <a:srgbClr val="002147"/>
              </a:buClr>
              <a:buFont typeface="Arial"/>
              <a:buChar char="■"/>
            </a:pPr>
            <a:endParaRPr sz="2145">
              <a:latin typeface="Arial"/>
              <a:cs typeface="Arial"/>
            </a:endParaRPr>
          </a:p>
          <a:p>
            <a:pPr marL="324803" indent="-310833">
              <a:spcBef>
                <a:spcPts val="6"/>
              </a:spcBef>
              <a:buClr>
                <a:srgbClr val="002147"/>
              </a:buClr>
              <a:buSzPct val="78571"/>
              <a:buChar char="■"/>
              <a:tabLst>
                <a:tab pos="324104" algn="l"/>
                <a:tab pos="324803" algn="l"/>
              </a:tabLst>
            </a:pPr>
            <a:r>
              <a:rPr sz="2310" spc="-6" dirty="0">
                <a:latin typeface="Arial"/>
                <a:cs typeface="Arial"/>
              </a:rPr>
              <a:t>Total</a:t>
            </a:r>
            <a:r>
              <a:rPr sz="2310" spc="-17" dirty="0">
                <a:latin typeface="Arial"/>
                <a:cs typeface="Arial"/>
              </a:rPr>
              <a:t> </a:t>
            </a:r>
            <a:r>
              <a:rPr sz="2310" spc="-6" dirty="0">
                <a:latin typeface="Arial"/>
                <a:cs typeface="Arial"/>
              </a:rPr>
              <a:t>net profit of $359</a:t>
            </a:r>
            <a:r>
              <a:rPr sz="2310" spc="-22" dirty="0">
                <a:latin typeface="Arial"/>
                <a:cs typeface="Arial"/>
              </a:rPr>
              <a:t> </a:t>
            </a:r>
            <a:r>
              <a:rPr sz="2310" spc="-6" dirty="0">
                <a:latin typeface="Arial"/>
                <a:cs typeface="Arial"/>
              </a:rPr>
              <a:t>million</a:t>
            </a:r>
            <a:endParaRPr sz="2310">
              <a:latin typeface="Arial"/>
              <a:cs typeface="Arial"/>
            </a:endParaRPr>
          </a:p>
        </p:txBody>
      </p:sp>
      <p:pic>
        <p:nvPicPr>
          <p:cNvPr id="4" name="object 4"/>
          <p:cNvPicPr/>
          <p:nvPr/>
        </p:nvPicPr>
        <p:blipFill>
          <a:blip r:embed="rId2" cstate="print"/>
          <a:stretch>
            <a:fillRect/>
          </a:stretch>
        </p:blipFill>
        <p:spPr>
          <a:xfrm>
            <a:off x="5766815" y="540105"/>
            <a:ext cx="3352799" cy="1079601"/>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71843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FinTech:</a:t>
            </a:r>
            <a:r>
              <a:rPr sz="3520" spc="-17" dirty="0">
                <a:solidFill>
                  <a:srgbClr val="002147"/>
                </a:solidFill>
              </a:rPr>
              <a:t> </a:t>
            </a:r>
            <a:r>
              <a:rPr sz="3520" spc="-11" dirty="0">
                <a:solidFill>
                  <a:srgbClr val="002147"/>
                </a:solidFill>
              </a:rPr>
              <a:t>Major</a:t>
            </a:r>
            <a:r>
              <a:rPr sz="3520" spc="-17" dirty="0">
                <a:solidFill>
                  <a:srgbClr val="002147"/>
                </a:solidFill>
              </a:rPr>
              <a:t> </a:t>
            </a:r>
            <a:r>
              <a:rPr sz="3520" spc="-11" dirty="0">
                <a:solidFill>
                  <a:srgbClr val="002147"/>
                </a:solidFill>
              </a:rPr>
              <a:t>Challenges</a:t>
            </a:r>
            <a:endParaRPr sz="3520" dirty="0"/>
          </a:p>
        </p:txBody>
      </p:sp>
      <p:sp>
        <p:nvSpPr>
          <p:cNvPr id="3" name="object 3"/>
          <p:cNvSpPr txBox="1"/>
          <p:nvPr/>
        </p:nvSpPr>
        <p:spPr>
          <a:xfrm>
            <a:off x="385921" y="2071776"/>
            <a:ext cx="8303070" cy="4234877"/>
          </a:xfrm>
          <a:prstGeom prst="rect">
            <a:avLst/>
          </a:prstGeom>
        </p:spPr>
        <p:txBody>
          <a:bodyPr vert="horz" wrap="square" lIns="0" tIns="15367" rIns="0" bIns="0" rtlCol="0">
            <a:spAutoFit/>
          </a:bodyPr>
          <a:lstStyle/>
          <a:p>
            <a:pPr marL="324803" indent="-310833">
              <a:spcBef>
                <a:spcPts val="121"/>
              </a:spcBef>
              <a:buClr>
                <a:srgbClr val="002147"/>
              </a:buClr>
              <a:buSzPct val="78571"/>
              <a:buChar char="■"/>
              <a:tabLst>
                <a:tab pos="324104" algn="l"/>
                <a:tab pos="324803" algn="l"/>
              </a:tabLst>
            </a:pPr>
            <a:r>
              <a:rPr sz="2310" spc="-6" dirty="0">
                <a:latin typeface="Arial"/>
                <a:cs typeface="Arial"/>
              </a:rPr>
              <a:t>Safety</a:t>
            </a:r>
            <a:endParaRPr sz="2310">
              <a:latin typeface="Arial"/>
              <a:cs typeface="Arial"/>
            </a:endParaRPr>
          </a:p>
          <a:p>
            <a:pPr>
              <a:spcBef>
                <a:spcPts val="55"/>
              </a:spcBef>
              <a:buClr>
                <a:srgbClr val="002147"/>
              </a:buClr>
              <a:buFont typeface="Arial"/>
              <a:buChar char="■"/>
            </a:pPr>
            <a:endParaRPr sz="2420">
              <a:latin typeface="Arial"/>
              <a:cs typeface="Arial"/>
            </a:endParaRPr>
          </a:p>
          <a:p>
            <a:pPr marL="752285"/>
            <a:r>
              <a:rPr sz="1980" dirty="0">
                <a:latin typeface="Arial"/>
                <a:cs typeface="Arial"/>
              </a:rPr>
              <a:t>Adversarial</a:t>
            </a:r>
            <a:r>
              <a:rPr sz="1980" spc="-17" dirty="0">
                <a:latin typeface="Arial"/>
                <a:cs typeface="Arial"/>
              </a:rPr>
              <a:t> </a:t>
            </a:r>
            <a:r>
              <a:rPr sz="1980" spc="-6" dirty="0">
                <a:latin typeface="Arial"/>
                <a:cs typeface="Arial"/>
              </a:rPr>
              <a:t>learning,</a:t>
            </a:r>
            <a:r>
              <a:rPr sz="1980" spc="-22" dirty="0">
                <a:latin typeface="Arial"/>
                <a:cs typeface="Arial"/>
              </a:rPr>
              <a:t> </a:t>
            </a:r>
            <a:r>
              <a:rPr sz="1980" dirty="0">
                <a:latin typeface="Arial"/>
                <a:cs typeface="Arial"/>
              </a:rPr>
              <a:t>fooling</a:t>
            </a:r>
            <a:r>
              <a:rPr sz="1980" spc="-11" dirty="0">
                <a:latin typeface="Arial"/>
                <a:cs typeface="Arial"/>
              </a:rPr>
              <a:t> </a:t>
            </a:r>
            <a:r>
              <a:rPr sz="1980" dirty="0">
                <a:latin typeface="Arial"/>
                <a:cs typeface="Arial"/>
              </a:rPr>
              <a:t>models</a:t>
            </a:r>
            <a:r>
              <a:rPr sz="1980" spc="-17" dirty="0">
                <a:latin typeface="Arial"/>
                <a:cs typeface="Arial"/>
              </a:rPr>
              <a:t> </a:t>
            </a:r>
            <a:r>
              <a:rPr sz="1980" dirty="0">
                <a:latin typeface="Arial"/>
                <a:cs typeface="Arial"/>
              </a:rPr>
              <a:t>through</a:t>
            </a:r>
            <a:r>
              <a:rPr sz="1980" spc="-17" dirty="0">
                <a:latin typeface="Arial"/>
                <a:cs typeface="Arial"/>
              </a:rPr>
              <a:t> </a:t>
            </a:r>
            <a:r>
              <a:rPr sz="1980" dirty="0">
                <a:latin typeface="Arial"/>
                <a:cs typeface="Arial"/>
              </a:rPr>
              <a:t>malicious</a:t>
            </a:r>
            <a:r>
              <a:rPr sz="1980" spc="-11" dirty="0">
                <a:latin typeface="Arial"/>
                <a:cs typeface="Arial"/>
              </a:rPr>
              <a:t> </a:t>
            </a:r>
            <a:r>
              <a:rPr sz="1980" spc="-6" dirty="0">
                <a:latin typeface="Arial"/>
                <a:cs typeface="Arial"/>
              </a:rPr>
              <a:t>input</a:t>
            </a:r>
            <a:endParaRPr sz="1980">
              <a:latin typeface="Arial"/>
              <a:cs typeface="Arial"/>
            </a:endParaRPr>
          </a:p>
          <a:p>
            <a:pPr>
              <a:spcBef>
                <a:spcPts val="44"/>
              </a:spcBef>
            </a:pPr>
            <a:endParaRPr sz="2200">
              <a:latin typeface="Arial"/>
              <a:cs typeface="Arial"/>
            </a:endParaRPr>
          </a:p>
          <a:p>
            <a:pPr marL="324803" indent="-310833">
              <a:buClr>
                <a:srgbClr val="002147"/>
              </a:buClr>
              <a:buSzPct val="78571"/>
              <a:buChar char="■"/>
              <a:tabLst>
                <a:tab pos="324104" algn="l"/>
                <a:tab pos="324803" algn="l"/>
              </a:tabLst>
            </a:pPr>
            <a:r>
              <a:rPr sz="2310" spc="-6" dirty="0">
                <a:latin typeface="Arial"/>
                <a:cs typeface="Arial"/>
              </a:rPr>
              <a:t>Fairness</a:t>
            </a:r>
            <a:endParaRPr sz="2310">
              <a:latin typeface="Arial"/>
              <a:cs typeface="Arial"/>
            </a:endParaRPr>
          </a:p>
          <a:p>
            <a:pPr>
              <a:spcBef>
                <a:spcPts val="28"/>
              </a:spcBef>
              <a:buClr>
                <a:srgbClr val="002147"/>
              </a:buClr>
              <a:buFont typeface="Arial"/>
              <a:buChar char="■"/>
            </a:pPr>
            <a:endParaRPr sz="2695">
              <a:latin typeface="Arial"/>
              <a:cs typeface="Arial"/>
            </a:endParaRPr>
          </a:p>
          <a:p>
            <a:pPr marL="785813">
              <a:spcBef>
                <a:spcPts val="6"/>
              </a:spcBef>
            </a:pPr>
            <a:r>
              <a:rPr sz="1980" spc="-6" dirty="0">
                <a:latin typeface="Arial"/>
                <a:cs typeface="Arial"/>
              </a:rPr>
              <a:t>Difficult</a:t>
            </a:r>
            <a:r>
              <a:rPr sz="1980" spc="-17" dirty="0">
                <a:latin typeface="Arial"/>
                <a:cs typeface="Arial"/>
              </a:rPr>
              <a:t> </a:t>
            </a:r>
            <a:r>
              <a:rPr sz="1980" dirty="0">
                <a:latin typeface="Arial"/>
                <a:cs typeface="Arial"/>
              </a:rPr>
              <a:t>to</a:t>
            </a:r>
            <a:r>
              <a:rPr sz="1980" spc="-6" dirty="0">
                <a:latin typeface="Arial"/>
                <a:cs typeface="Arial"/>
              </a:rPr>
              <a:t> explain</a:t>
            </a:r>
            <a:r>
              <a:rPr sz="1980" spc="-11" dirty="0">
                <a:latin typeface="Arial"/>
                <a:cs typeface="Arial"/>
              </a:rPr>
              <a:t> </a:t>
            </a:r>
            <a:r>
              <a:rPr sz="1980" spc="-6" dirty="0">
                <a:latin typeface="Arial"/>
                <a:cs typeface="Arial"/>
              </a:rPr>
              <a:t>why</a:t>
            </a:r>
            <a:r>
              <a:rPr sz="1980" spc="-11" dirty="0">
                <a:latin typeface="Arial"/>
                <a:cs typeface="Arial"/>
              </a:rPr>
              <a:t> </a:t>
            </a:r>
            <a:r>
              <a:rPr sz="1980" dirty="0">
                <a:latin typeface="Arial"/>
                <a:cs typeface="Arial"/>
              </a:rPr>
              <a:t>a</a:t>
            </a:r>
            <a:r>
              <a:rPr sz="1980" spc="-11" dirty="0">
                <a:latin typeface="Arial"/>
                <a:cs typeface="Arial"/>
              </a:rPr>
              <a:t> </a:t>
            </a:r>
            <a:r>
              <a:rPr sz="1980" dirty="0">
                <a:latin typeface="Arial"/>
                <a:cs typeface="Arial"/>
              </a:rPr>
              <a:t>ML</a:t>
            </a:r>
            <a:r>
              <a:rPr sz="1980" spc="-6" dirty="0">
                <a:latin typeface="Arial"/>
                <a:cs typeface="Arial"/>
              </a:rPr>
              <a:t> algorithm</a:t>
            </a:r>
            <a:r>
              <a:rPr sz="1980" spc="-11" dirty="0">
                <a:latin typeface="Arial"/>
                <a:cs typeface="Arial"/>
              </a:rPr>
              <a:t> </a:t>
            </a:r>
            <a:r>
              <a:rPr sz="1980" spc="-6" dirty="0">
                <a:latin typeface="Arial"/>
                <a:cs typeface="Arial"/>
              </a:rPr>
              <a:t>decided</a:t>
            </a:r>
            <a:r>
              <a:rPr sz="1980" spc="-11" dirty="0">
                <a:latin typeface="Arial"/>
                <a:cs typeface="Arial"/>
              </a:rPr>
              <a:t> </a:t>
            </a:r>
            <a:r>
              <a:rPr sz="1980" spc="-6" dirty="0">
                <a:latin typeface="Arial"/>
                <a:cs typeface="Arial"/>
              </a:rPr>
              <a:t>not</a:t>
            </a:r>
            <a:r>
              <a:rPr sz="1980" spc="-11" dirty="0">
                <a:latin typeface="Arial"/>
                <a:cs typeface="Arial"/>
              </a:rPr>
              <a:t> </a:t>
            </a:r>
            <a:r>
              <a:rPr sz="1980" dirty="0">
                <a:latin typeface="Arial"/>
                <a:cs typeface="Arial"/>
              </a:rPr>
              <a:t>to</a:t>
            </a:r>
            <a:r>
              <a:rPr sz="1980" spc="-6" dirty="0">
                <a:latin typeface="Arial"/>
                <a:cs typeface="Arial"/>
              </a:rPr>
              <a:t> give</a:t>
            </a:r>
            <a:r>
              <a:rPr sz="1980" spc="-11" dirty="0">
                <a:latin typeface="Arial"/>
                <a:cs typeface="Arial"/>
              </a:rPr>
              <a:t> </a:t>
            </a:r>
            <a:r>
              <a:rPr sz="1980" dirty="0">
                <a:latin typeface="Arial"/>
                <a:cs typeface="Arial"/>
              </a:rPr>
              <a:t>me</a:t>
            </a:r>
            <a:r>
              <a:rPr sz="1980" spc="-6" dirty="0">
                <a:latin typeface="Arial"/>
                <a:cs typeface="Arial"/>
              </a:rPr>
              <a:t> </a:t>
            </a:r>
            <a:r>
              <a:rPr sz="1980" dirty="0">
                <a:latin typeface="Arial"/>
                <a:cs typeface="Arial"/>
              </a:rPr>
              <a:t>credit</a:t>
            </a:r>
            <a:endParaRPr sz="1980">
              <a:latin typeface="Arial"/>
              <a:cs typeface="Arial"/>
            </a:endParaRPr>
          </a:p>
          <a:p>
            <a:pPr>
              <a:lnSpc>
                <a:spcPct val="100000"/>
              </a:lnSpc>
            </a:pPr>
            <a:endParaRPr sz="2200">
              <a:latin typeface="Arial"/>
              <a:cs typeface="Arial"/>
            </a:endParaRPr>
          </a:p>
          <a:p>
            <a:pPr>
              <a:spcBef>
                <a:spcPts val="11"/>
              </a:spcBef>
            </a:pPr>
            <a:endParaRPr sz="2255">
              <a:latin typeface="Arial"/>
              <a:cs typeface="Arial"/>
            </a:endParaRPr>
          </a:p>
          <a:p>
            <a:pPr marL="324803" indent="-310833">
              <a:buClr>
                <a:srgbClr val="002147"/>
              </a:buClr>
              <a:buSzPct val="78571"/>
              <a:buChar char="■"/>
              <a:tabLst>
                <a:tab pos="324104" algn="l"/>
                <a:tab pos="324803" algn="l"/>
              </a:tabLst>
            </a:pPr>
            <a:r>
              <a:rPr sz="2310" spc="-6" dirty="0">
                <a:latin typeface="Arial"/>
                <a:cs typeface="Arial"/>
              </a:rPr>
              <a:t>Data</a:t>
            </a:r>
            <a:r>
              <a:rPr sz="2310" spc="-55" dirty="0">
                <a:latin typeface="Arial"/>
                <a:cs typeface="Arial"/>
              </a:rPr>
              <a:t> </a:t>
            </a:r>
            <a:r>
              <a:rPr sz="2310" spc="-6" dirty="0">
                <a:latin typeface="Arial"/>
                <a:cs typeface="Arial"/>
              </a:rPr>
              <a:t>Protection</a:t>
            </a:r>
            <a:endParaRPr sz="2310">
              <a:latin typeface="Arial"/>
              <a:cs typeface="Arial"/>
            </a:endParaRPr>
          </a:p>
          <a:p>
            <a:pPr>
              <a:spcBef>
                <a:spcPts val="28"/>
              </a:spcBef>
            </a:pPr>
            <a:endParaRPr sz="2695">
              <a:latin typeface="Arial"/>
              <a:cs typeface="Arial"/>
            </a:endParaRPr>
          </a:p>
          <a:p>
            <a:pPr marL="1019810"/>
            <a:r>
              <a:rPr sz="1980" dirty="0">
                <a:latin typeface="Arial"/>
                <a:cs typeface="Arial"/>
              </a:rPr>
              <a:t>Meeting</a:t>
            </a:r>
            <a:r>
              <a:rPr sz="1980" spc="-28" dirty="0">
                <a:latin typeface="Arial"/>
                <a:cs typeface="Arial"/>
              </a:rPr>
              <a:t> </a:t>
            </a:r>
            <a:r>
              <a:rPr sz="1980" dirty="0">
                <a:latin typeface="Arial"/>
                <a:cs typeface="Arial"/>
              </a:rPr>
              <a:t>regulations,</a:t>
            </a:r>
            <a:r>
              <a:rPr sz="1980" spc="-28" dirty="0">
                <a:latin typeface="Arial"/>
                <a:cs typeface="Arial"/>
              </a:rPr>
              <a:t> </a:t>
            </a:r>
            <a:r>
              <a:rPr sz="1980" spc="-6" dirty="0">
                <a:latin typeface="Arial"/>
                <a:cs typeface="Arial"/>
              </a:rPr>
              <a:t>avoiding</a:t>
            </a:r>
            <a:r>
              <a:rPr sz="1980" spc="-28" dirty="0">
                <a:latin typeface="Arial"/>
                <a:cs typeface="Arial"/>
              </a:rPr>
              <a:t> </a:t>
            </a:r>
            <a:r>
              <a:rPr sz="1980" spc="-6" dirty="0">
                <a:latin typeface="Arial"/>
                <a:cs typeface="Arial"/>
              </a:rPr>
              <a:t>discrimination.</a:t>
            </a:r>
            <a:endParaRPr sz="1980">
              <a:latin typeface="Arial"/>
              <a:cs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57365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Jobs</a:t>
            </a:r>
            <a:r>
              <a:rPr sz="3520" spc="-28" dirty="0">
                <a:solidFill>
                  <a:srgbClr val="002147"/>
                </a:solidFill>
              </a:rPr>
              <a:t> </a:t>
            </a:r>
            <a:r>
              <a:rPr sz="3520" spc="-6" dirty="0">
                <a:solidFill>
                  <a:srgbClr val="002147"/>
                </a:solidFill>
              </a:rPr>
              <a:t>for</a:t>
            </a:r>
            <a:r>
              <a:rPr sz="3520" spc="-33" dirty="0">
                <a:solidFill>
                  <a:srgbClr val="002147"/>
                </a:solidFill>
              </a:rPr>
              <a:t> </a:t>
            </a:r>
            <a:r>
              <a:rPr sz="3520" spc="-11" dirty="0">
                <a:solidFill>
                  <a:srgbClr val="002147"/>
                </a:solidFill>
              </a:rPr>
              <a:t>Everyone?</a:t>
            </a:r>
            <a:endParaRPr sz="3520" dirty="0"/>
          </a:p>
        </p:txBody>
      </p:sp>
      <p:sp>
        <p:nvSpPr>
          <p:cNvPr id="3" name="object 3"/>
          <p:cNvSpPr txBox="1"/>
          <p:nvPr/>
        </p:nvSpPr>
        <p:spPr>
          <a:xfrm>
            <a:off x="385922" y="2407056"/>
            <a:ext cx="9013444" cy="3202030"/>
          </a:xfrm>
          <a:prstGeom prst="rect">
            <a:avLst/>
          </a:prstGeom>
        </p:spPr>
        <p:txBody>
          <a:bodyPr vert="horz" wrap="square" lIns="0" tIns="15367" rIns="0" bIns="0" rtlCol="0">
            <a:spAutoFit/>
          </a:bodyPr>
          <a:lstStyle/>
          <a:p>
            <a:pPr marL="324803" indent="-310833">
              <a:spcBef>
                <a:spcPts val="121"/>
              </a:spcBef>
              <a:buClr>
                <a:srgbClr val="002147"/>
              </a:buClr>
              <a:buSzPct val="78571"/>
              <a:buChar char="■"/>
              <a:tabLst>
                <a:tab pos="324104" algn="l"/>
                <a:tab pos="324803" algn="l"/>
              </a:tabLst>
            </a:pPr>
            <a:r>
              <a:rPr sz="2310" spc="-6" dirty="0">
                <a:latin typeface="Arial"/>
                <a:cs typeface="Arial"/>
              </a:rPr>
              <a:t>When</a:t>
            </a:r>
            <a:r>
              <a:rPr sz="2310" spc="-17" dirty="0">
                <a:latin typeface="Arial"/>
                <a:cs typeface="Arial"/>
              </a:rPr>
              <a:t> </a:t>
            </a:r>
            <a:r>
              <a:rPr sz="2310" spc="-6" dirty="0">
                <a:latin typeface="Arial"/>
                <a:cs typeface="Arial"/>
              </a:rPr>
              <a:t>you</a:t>
            </a:r>
            <a:r>
              <a:rPr sz="2310" spc="-17" dirty="0">
                <a:latin typeface="Arial"/>
                <a:cs typeface="Arial"/>
              </a:rPr>
              <a:t> </a:t>
            </a:r>
            <a:r>
              <a:rPr sz="2310" spc="-6" dirty="0">
                <a:latin typeface="Arial"/>
                <a:cs typeface="Arial"/>
              </a:rPr>
              <a:t>grow</a:t>
            </a:r>
            <a:r>
              <a:rPr sz="2310" spc="-11" dirty="0">
                <a:latin typeface="Arial"/>
                <a:cs typeface="Arial"/>
              </a:rPr>
              <a:t> </a:t>
            </a:r>
            <a:r>
              <a:rPr sz="2310" spc="-6" dirty="0">
                <a:latin typeface="Arial"/>
                <a:cs typeface="Arial"/>
              </a:rPr>
              <a:t>up</a:t>
            </a:r>
            <a:r>
              <a:rPr sz="2310" spc="-17" dirty="0">
                <a:latin typeface="Arial"/>
                <a:cs typeface="Arial"/>
              </a:rPr>
              <a:t> </a:t>
            </a:r>
            <a:r>
              <a:rPr sz="2310" spc="-6" dirty="0">
                <a:latin typeface="Arial"/>
                <a:cs typeface="Arial"/>
              </a:rPr>
              <a:t>you</a:t>
            </a:r>
            <a:r>
              <a:rPr sz="2310" spc="-11" dirty="0">
                <a:latin typeface="Arial"/>
                <a:cs typeface="Arial"/>
              </a:rPr>
              <a:t> </a:t>
            </a:r>
            <a:r>
              <a:rPr sz="2310" spc="-6" dirty="0">
                <a:latin typeface="Arial"/>
                <a:cs typeface="Arial"/>
              </a:rPr>
              <a:t>may</a:t>
            </a:r>
            <a:r>
              <a:rPr sz="2310" spc="-11" dirty="0">
                <a:latin typeface="Arial"/>
                <a:cs typeface="Arial"/>
              </a:rPr>
              <a:t> </a:t>
            </a:r>
            <a:r>
              <a:rPr sz="2310" spc="-6" dirty="0">
                <a:latin typeface="Arial"/>
                <a:cs typeface="Arial"/>
              </a:rPr>
              <a:t>not</a:t>
            </a:r>
            <a:r>
              <a:rPr sz="2310" dirty="0">
                <a:latin typeface="Arial"/>
                <a:cs typeface="Arial"/>
              </a:rPr>
              <a:t> </a:t>
            </a:r>
            <a:r>
              <a:rPr sz="2310" spc="-6" dirty="0">
                <a:latin typeface="Arial"/>
                <a:cs typeface="Arial"/>
              </a:rPr>
              <a:t>have</a:t>
            </a:r>
            <a:r>
              <a:rPr sz="2310" spc="-17" dirty="0">
                <a:latin typeface="Arial"/>
                <a:cs typeface="Arial"/>
              </a:rPr>
              <a:t> </a:t>
            </a:r>
            <a:r>
              <a:rPr sz="2310" spc="6" dirty="0">
                <a:latin typeface="Arial"/>
                <a:cs typeface="Arial"/>
              </a:rPr>
              <a:t>a</a:t>
            </a:r>
            <a:r>
              <a:rPr sz="2310" spc="-11" dirty="0">
                <a:latin typeface="Arial"/>
                <a:cs typeface="Arial"/>
              </a:rPr>
              <a:t> </a:t>
            </a:r>
            <a:r>
              <a:rPr sz="2310" spc="-6" dirty="0">
                <a:latin typeface="Arial"/>
                <a:cs typeface="Arial"/>
              </a:rPr>
              <a:t>job</a:t>
            </a:r>
            <a:endParaRPr sz="2310">
              <a:latin typeface="Arial"/>
              <a:cs typeface="Arial"/>
            </a:endParaRPr>
          </a:p>
          <a:p>
            <a:pPr>
              <a:lnSpc>
                <a:spcPct val="100000"/>
              </a:lnSpc>
              <a:buClr>
                <a:srgbClr val="002147"/>
              </a:buClr>
              <a:buFont typeface="Arial"/>
              <a:buChar char="■"/>
            </a:pPr>
            <a:endParaRPr sz="2530">
              <a:latin typeface="Arial"/>
              <a:cs typeface="Arial"/>
            </a:endParaRPr>
          </a:p>
          <a:p>
            <a:pPr marL="324803" indent="-310833">
              <a:spcBef>
                <a:spcPts val="2239"/>
              </a:spcBef>
              <a:buClr>
                <a:srgbClr val="002147"/>
              </a:buClr>
              <a:buSzPct val="78571"/>
              <a:buChar char="■"/>
              <a:tabLst>
                <a:tab pos="324104" algn="l"/>
                <a:tab pos="324803" algn="l"/>
              </a:tabLst>
            </a:pPr>
            <a:r>
              <a:rPr sz="2310" dirty="0">
                <a:latin typeface="Arial"/>
                <a:cs typeface="Arial"/>
              </a:rPr>
              <a:t>Two</a:t>
            </a:r>
            <a:r>
              <a:rPr sz="2310" spc="-28" dirty="0">
                <a:latin typeface="Arial"/>
                <a:cs typeface="Arial"/>
              </a:rPr>
              <a:t> </a:t>
            </a:r>
            <a:r>
              <a:rPr sz="2310" spc="-6" dirty="0">
                <a:latin typeface="Arial"/>
                <a:cs typeface="Arial"/>
              </a:rPr>
              <a:t>different</a:t>
            </a:r>
            <a:r>
              <a:rPr sz="2310" spc="-11" dirty="0">
                <a:latin typeface="Arial"/>
                <a:cs typeface="Arial"/>
              </a:rPr>
              <a:t> </a:t>
            </a:r>
            <a:r>
              <a:rPr sz="2310" spc="-6" dirty="0">
                <a:latin typeface="Arial"/>
                <a:cs typeface="Arial"/>
              </a:rPr>
              <a:t>views</a:t>
            </a:r>
            <a:r>
              <a:rPr sz="2310" spc="-17" dirty="0">
                <a:latin typeface="Arial"/>
                <a:cs typeface="Arial"/>
              </a:rPr>
              <a:t> </a:t>
            </a:r>
            <a:r>
              <a:rPr sz="2310" spc="-6" dirty="0">
                <a:latin typeface="Arial"/>
                <a:cs typeface="Arial"/>
              </a:rPr>
              <a:t>amongst</a:t>
            </a:r>
            <a:r>
              <a:rPr sz="2310" spc="-11" dirty="0">
                <a:latin typeface="Arial"/>
                <a:cs typeface="Arial"/>
              </a:rPr>
              <a:t> </a:t>
            </a:r>
            <a:r>
              <a:rPr sz="2310" spc="-6" dirty="0">
                <a:latin typeface="Arial"/>
                <a:cs typeface="Arial"/>
              </a:rPr>
              <a:t>experts:</a:t>
            </a:r>
            <a:endParaRPr sz="2310">
              <a:latin typeface="Arial"/>
              <a:cs typeface="Arial"/>
            </a:endParaRPr>
          </a:p>
          <a:p>
            <a:pPr marL="854266" lvl="1" indent="-208153">
              <a:spcBef>
                <a:spcPts val="489"/>
              </a:spcBef>
              <a:buClr>
                <a:srgbClr val="002147"/>
              </a:buClr>
              <a:buSzPct val="77777"/>
              <a:buChar char="■"/>
              <a:tabLst>
                <a:tab pos="854266" algn="l"/>
              </a:tabLst>
            </a:pPr>
            <a:r>
              <a:rPr sz="1980" spc="-6" dirty="0">
                <a:latin typeface="Arial"/>
                <a:cs typeface="Arial"/>
              </a:rPr>
              <a:t>Within</a:t>
            </a:r>
            <a:r>
              <a:rPr sz="1980" dirty="0">
                <a:latin typeface="Arial"/>
                <a:cs typeface="Arial"/>
              </a:rPr>
              <a:t> </a:t>
            </a:r>
            <a:r>
              <a:rPr sz="1980" spc="-6" dirty="0">
                <a:latin typeface="Arial"/>
                <a:cs typeface="Arial"/>
              </a:rPr>
              <a:t>20-30</a:t>
            </a:r>
            <a:r>
              <a:rPr sz="1980" dirty="0">
                <a:latin typeface="Arial"/>
                <a:cs typeface="Arial"/>
              </a:rPr>
              <a:t> </a:t>
            </a:r>
            <a:r>
              <a:rPr sz="1980" spc="-6" dirty="0">
                <a:latin typeface="Arial"/>
                <a:cs typeface="Arial"/>
              </a:rPr>
              <a:t>years</a:t>
            </a:r>
            <a:r>
              <a:rPr sz="1980" dirty="0">
                <a:latin typeface="Arial"/>
                <a:cs typeface="Arial"/>
              </a:rPr>
              <a:t> </a:t>
            </a:r>
            <a:r>
              <a:rPr sz="1980" spc="-6" dirty="0">
                <a:latin typeface="Arial"/>
                <a:cs typeface="Arial"/>
              </a:rPr>
              <a:t>billions</a:t>
            </a:r>
            <a:r>
              <a:rPr sz="1980" dirty="0">
                <a:latin typeface="Arial"/>
                <a:cs typeface="Arial"/>
              </a:rPr>
              <a:t> </a:t>
            </a:r>
            <a:r>
              <a:rPr sz="1980" spc="-6" dirty="0">
                <a:latin typeface="Arial"/>
                <a:cs typeface="Arial"/>
              </a:rPr>
              <a:t>of</a:t>
            </a:r>
            <a:r>
              <a:rPr sz="1980" dirty="0">
                <a:latin typeface="Arial"/>
                <a:cs typeface="Arial"/>
              </a:rPr>
              <a:t> </a:t>
            </a:r>
            <a:r>
              <a:rPr sz="1980" spc="-6" dirty="0">
                <a:latin typeface="Arial"/>
                <a:cs typeface="Arial"/>
              </a:rPr>
              <a:t>people</a:t>
            </a:r>
            <a:r>
              <a:rPr sz="1980" dirty="0">
                <a:latin typeface="Arial"/>
                <a:cs typeface="Arial"/>
              </a:rPr>
              <a:t> will</a:t>
            </a:r>
            <a:r>
              <a:rPr sz="1980" spc="6" dirty="0">
                <a:latin typeface="Arial"/>
                <a:cs typeface="Arial"/>
              </a:rPr>
              <a:t> </a:t>
            </a:r>
            <a:r>
              <a:rPr sz="1980" spc="-6" dirty="0">
                <a:latin typeface="Arial"/>
                <a:cs typeface="Arial"/>
              </a:rPr>
              <a:t>become</a:t>
            </a:r>
            <a:r>
              <a:rPr sz="1980" dirty="0">
                <a:latin typeface="Arial"/>
                <a:cs typeface="Arial"/>
              </a:rPr>
              <a:t> </a:t>
            </a:r>
            <a:r>
              <a:rPr sz="1980" spc="-6" dirty="0">
                <a:latin typeface="Arial"/>
                <a:cs typeface="Arial"/>
              </a:rPr>
              <a:t>economically</a:t>
            </a:r>
            <a:r>
              <a:rPr sz="1980" dirty="0">
                <a:latin typeface="Arial"/>
                <a:cs typeface="Arial"/>
              </a:rPr>
              <a:t> </a:t>
            </a:r>
            <a:r>
              <a:rPr sz="1980" spc="-6" dirty="0">
                <a:latin typeface="Arial"/>
                <a:cs typeface="Arial"/>
              </a:rPr>
              <a:t>redundant</a:t>
            </a:r>
            <a:endParaRPr sz="1980">
              <a:latin typeface="Arial"/>
              <a:cs typeface="Arial"/>
            </a:endParaRPr>
          </a:p>
          <a:p>
            <a:pPr marL="854266" lvl="1" indent="-208153">
              <a:spcBef>
                <a:spcPts val="473"/>
              </a:spcBef>
              <a:buClr>
                <a:srgbClr val="002147"/>
              </a:buClr>
              <a:buSzPct val="77777"/>
              <a:buChar char="■"/>
              <a:tabLst>
                <a:tab pos="854266" algn="l"/>
              </a:tabLst>
            </a:pPr>
            <a:r>
              <a:rPr sz="1980" spc="-6" dirty="0">
                <a:latin typeface="Arial"/>
                <a:cs typeface="Arial"/>
              </a:rPr>
              <a:t>Even </a:t>
            </a:r>
            <a:r>
              <a:rPr sz="1980" dirty="0">
                <a:latin typeface="Arial"/>
                <a:cs typeface="Arial"/>
              </a:rPr>
              <a:t>in</a:t>
            </a:r>
            <a:r>
              <a:rPr sz="1980" spc="-6" dirty="0">
                <a:latin typeface="Arial"/>
                <a:cs typeface="Arial"/>
              </a:rPr>
              <a:t> the long</a:t>
            </a:r>
            <a:r>
              <a:rPr sz="1980" dirty="0">
                <a:latin typeface="Arial"/>
                <a:cs typeface="Arial"/>
              </a:rPr>
              <a:t> </a:t>
            </a:r>
            <a:r>
              <a:rPr sz="1980" spc="-6" dirty="0">
                <a:latin typeface="Arial"/>
                <a:cs typeface="Arial"/>
              </a:rPr>
              <a:t>run, technology </a:t>
            </a:r>
            <a:r>
              <a:rPr sz="1980" dirty="0">
                <a:latin typeface="Arial"/>
                <a:cs typeface="Arial"/>
              </a:rPr>
              <a:t>will</a:t>
            </a:r>
            <a:r>
              <a:rPr sz="1980" spc="6" dirty="0">
                <a:latin typeface="Arial"/>
                <a:cs typeface="Arial"/>
              </a:rPr>
              <a:t> </a:t>
            </a:r>
            <a:r>
              <a:rPr sz="1980" spc="-6" dirty="0">
                <a:latin typeface="Arial"/>
                <a:cs typeface="Arial"/>
              </a:rPr>
              <a:t>create more jobs</a:t>
            </a:r>
            <a:r>
              <a:rPr sz="1980" dirty="0">
                <a:latin typeface="Arial"/>
                <a:cs typeface="Arial"/>
              </a:rPr>
              <a:t> </a:t>
            </a:r>
            <a:r>
              <a:rPr sz="1980" spc="-6" dirty="0">
                <a:latin typeface="Arial"/>
                <a:cs typeface="Arial"/>
              </a:rPr>
              <a:t>than </a:t>
            </a:r>
            <a:r>
              <a:rPr sz="1980" dirty="0">
                <a:latin typeface="Arial"/>
                <a:cs typeface="Arial"/>
              </a:rPr>
              <a:t>it</a:t>
            </a:r>
            <a:r>
              <a:rPr sz="1980" spc="-6" dirty="0">
                <a:latin typeface="Arial"/>
                <a:cs typeface="Arial"/>
              </a:rPr>
              <a:t> destroys.</a:t>
            </a:r>
            <a:endParaRPr sz="1980">
              <a:latin typeface="Arial"/>
              <a:cs typeface="Arial"/>
            </a:endParaRPr>
          </a:p>
          <a:p>
            <a:pPr lvl="1">
              <a:lnSpc>
                <a:spcPct val="100000"/>
              </a:lnSpc>
              <a:buClr>
                <a:srgbClr val="002147"/>
              </a:buClr>
              <a:buFont typeface="Arial"/>
              <a:buChar char="■"/>
            </a:pPr>
            <a:endParaRPr sz="2200">
              <a:latin typeface="Arial"/>
              <a:cs typeface="Arial"/>
            </a:endParaRPr>
          </a:p>
          <a:p>
            <a:pPr lvl="1">
              <a:spcBef>
                <a:spcPts val="33"/>
              </a:spcBef>
              <a:buClr>
                <a:srgbClr val="002147"/>
              </a:buClr>
              <a:buFont typeface="Arial"/>
              <a:buChar char="■"/>
            </a:pPr>
            <a:endParaRPr sz="2420">
              <a:latin typeface="Arial"/>
              <a:cs typeface="Arial"/>
            </a:endParaRPr>
          </a:p>
          <a:p>
            <a:pPr marL="324803" indent="-310833">
              <a:buClr>
                <a:srgbClr val="002147"/>
              </a:buClr>
              <a:buSzPct val="78571"/>
              <a:buChar char="■"/>
              <a:tabLst>
                <a:tab pos="324104" algn="l"/>
                <a:tab pos="324803" algn="l"/>
              </a:tabLst>
            </a:pPr>
            <a:r>
              <a:rPr sz="2310" spc="-6" dirty="0">
                <a:latin typeface="Arial"/>
                <a:cs typeface="Arial"/>
              </a:rPr>
              <a:t>Fear</a:t>
            </a:r>
            <a:r>
              <a:rPr sz="2310" spc="6" dirty="0">
                <a:latin typeface="Arial"/>
                <a:cs typeface="Arial"/>
              </a:rPr>
              <a:t> </a:t>
            </a:r>
            <a:r>
              <a:rPr sz="2310" spc="-6" dirty="0">
                <a:latin typeface="Arial"/>
                <a:cs typeface="Arial"/>
              </a:rPr>
              <a:t>of</a:t>
            </a:r>
            <a:r>
              <a:rPr sz="2310" spc="11" dirty="0">
                <a:latin typeface="Arial"/>
                <a:cs typeface="Arial"/>
              </a:rPr>
              <a:t> </a:t>
            </a:r>
            <a:r>
              <a:rPr sz="2310" spc="-6" dirty="0">
                <a:latin typeface="Arial"/>
                <a:cs typeface="Arial"/>
              </a:rPr>
              <a:t>massive</a:t>
            </a:r>
            <a:r>
              <a:rPr sz="2310" dirty="0">
                <a:latin typeface="Arial"/>
                <a:cs typeface="Arial"/>
              </a:rPr>
              <a:t> </a:t>
            </a:r>
            <a:r>
              <a:rPr sz="2310" spc="-11" dirty="0">
                <a:latin typeface="Arial"/>
                <a:cs typeface="Arial"/>
              </a:rPr>
              <a:t>unemployment</a:t>
            </a:r>
            <a:r>
              <a:rPr sz="2310" spc="11" dirty="0">
                <a:latin typeface="Arial"/>
                <a:cs typeface="Arial"/>
              </a:rPr>
              <a:t> </a:t>
            </a:r>
            <a:r>
              <a:rPr sz="2310" spc="-6" dirty="0">
                <a:latin typeface="Arial"/>
                <a:cs typeface="Arial"/>
              </a:rPr>
              <a:t>and</a:t>
            </a:r>
            <a:r>
              <a:rPr sz="2310" dirty="0">
                <a:latin typeface="Arial"/>
                <a:cs typeface="Arial"/>
              </a:rPr>
              <a:t> </a:t>
            </a:r>
            <a:r>
              <a:rPr sz="2310" spc="-11" dirty="0">
                <a:latin typeface="Arial"/>
                <a:cs typeface="Arial"/>
              </a:rPr>
              <a:t>irrelevance.</a:t>
            </a:r>
            <a:endParaRPr sz="2310">
              <a:latin typeface="Arial"/>
              <a:cs typeface="Arial"/>
            </a:endParaRPr>
          </a:p>
        </p:txBody>
      </p:sp>
      <p:sp>
        <p:nvSpPr>
          <p:cNvPr id="4" name="object 4"/>
          <p:cNvSpPr txBox="1"/>
          <p:nvPr/>
        </p:nvSpPr>
        <p:spPr>
          <a:xfrm>
            <a:off x="9680512" y="7318908"/>
            <a:ext cx="213043" cy="217239"/>
          </a:xfrm>
          <a:prstGeom prst="rect">
            <a:avLst/>
          </a:prstGeom>
        </p:spPr>
        <p:txBody>
          <a:bodyPr vert="horz" wrap="square" lIns="0" tIns="13970" rIns="0" bIns="0" rtlCol="0">
            <a:spAutoFit/>
          </a:bodyPr>
          <a:lstStyle/>
          <a:p>
            <a:pPr marL="13970">
              <a:spcBef>
                <a:spcPts val="110"/>
              </a:spcBef>
            </a:pPr>
            <a:r>
              <a:rPr sz="1320" spc="-6" dirty="0">
                <a:latin typeface="Arial"/>
                <a:cs typeface="Arial"/>
              </a:rPr>
              <a:t>54</a:t>
            </a:r>
            <a:endParaRPr sz="1320">
              <a:latin typeface="Arial"/>
              <a:cs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885"/>
              </a:lnSpc>
            </a:pPr>
            <a:r>
              <a:rPr spc="15" dirty="0"/>
              <a:t>Chapter</a:t>
            </a:r>
            <a:r>
              <a:rPr spc="20" dirty="0"/>
              <a:t> 1</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885"/>
              </a:lnSpc>
            </a:pPr>
            <a:fld id="{81D60167-4931-47E6-BA6A-407CBD079E47}" type="slidenum">
              <a:rPr spc="20" dirty="0"/>
              <a:t>4</a:t>
            </a:fld>
            <a:endParaRPr spc="20" dirty="0"/>
          </a:p>
        </p:txBody>
      </p:sp>
      <p:sp>
        <p:nvSpPr>
          <p:cNvPr id="2" name="object 2"/>
          <p:cNvSpPr txBox="1">
            <a:spLocks noGrp="1"/>
          </p:cNvSpPr>
          <p:nvPr>
            <p:ph type="title"/>
          </p:nvPr>
        </p:nvSpPr>
        <p:spPr>
          <a:xfrm>
            <a:off x="535025" y="1010818"/>
            <a:ext cx="7722234" cy="358140"/>
          </a:xfrm>
          <a:prstGeom prst="rect">
            <a:avLst/>
          </a:prstGeom>
          <a:ln w="51816">
            <a:solidFill>
              <a:srgbClr val="000000"/>
            </a:solidFill>
          </a:ln>
        </p:spPr>
        <p:txBody>
          <a:bodyPr vert="horz" wrap="square" lIns="0" tIns="0" rIns="0" bIns="0" rtlCol="0">
            <a:spAutoFit/>
          </a:bodyPr>
          <a:lstStyle/>
          <a:p>
            <a:pPr algn="ctr">
              <a:lnSpc>
                <a:spcPts val="2635"/>
              </a:lnSpc>
            </a:pPr>
            <a:r>
              <a:rPr spc="175" dirty="0"/>
              <a:t>What</a:t>
            </a:r>
            <a:r>
              <a:rPr spc="225" dirty="0"/>
              <a:t> </a:t>
            </a:r>
            <a:r>
              <a:rPr spc="-15" dirty="0"/>
              <a:t>is</a:t>
            </a:r>
            <a:r>
              <a:rPr spc="235" dirty="0"/>
              <a:t> </a:t>
            </a:r>
            <a:r>
              <a:rPr spc="215" dirty="0"/>
              <a:t>AI?</a:t>
            </a:r>
          </a:p>
        </p:txBody>
      </p:sp>
      <p:graphicFrame>
        <p:nvGraphicFramePr>
          <p:cNvPr id="3" name="object 3"/>
          <p:cNvGraphicFramePr>
            <a:graphicFrameLocks noGrp="1"/>
          </p:cNvGraphicFramePr>
          <p:nvPr/>
        </p:nvGraphicFramePr>
        <p:xfrm>
          <a:off x="294233" y="2397658"/>
          <a:ext cx="8196580" cy="687070"/>
        </p:xfrm>
        <a:graphic>
          <a:graphicData uri="http://schemas.openxmlformats.org/drawingml/2006/table">
            <a:tbl>
              <a:tblPr firstRow="1" bandRow="1">
                <a:tableStyleId>{2D5ABB26-0587-4C30-8999-92F81FD0307C}</a:tableStyleId>
              </a:tblPr>
              <a:tblGrid>
                <a:gridCol w="4247515">
                  <a:extLst>
                    <a:ext uri="{9D8B030D-6E8A-4147-A177-3AD203B41FA5}">
                      <a16:colId xmlns:a16="http://schemas.microsoft.com/office/drawing/2014/main" val="20000"/>
                    </a:ext>
                  </a:extLst>
                </a:gridCol>
                <a:gridCol w="3949065">
                  <a:extLst>
                    <a:ext uri="{9D8B030D-6E8A-4147-A177-3AD203B41FA5}">
                      <a16:colId xmlns:a16="http://schemas.microsoft.com/office/drawing/2014/main" val="20001"/>
                    </a:ext>
                  </a:extLst>
                </a:gridCol>
              </a:tblGrid>
              <a:tr h="342900">
                <a:tc>
                  <a:txBody>
                    <a:bodyPr/>
                    <a:lstStyle/>
                    <a:p>
                      <a:pPr marL="76200">
                        <a:lnSpc>
                          <a:spcPts val="2210"/>
                        </a:lnSpc>
                      </a:pPr>
                      <a:r>
                        <a:rPr sz="2050" spc="45" dirty="0">
                          <a:latin typeface="Century"/>
                          <a:cs typeface="Century"/>
                        </a:rPr>
                        <a:t>Systems</a:t>
                      </a:r>
                      <a:r>
                        <a:rPr sz="2050" spc="150" dirty="0">
                          <a:latin typeface="Century"/>
                          <a:cs typeface="Century"/>
                        </a:rPr>
                        <a:t> </a:t>
                      </a:r>
                      <a:r>
                        <a:rPr sz="2050" spc="50" dirty="0">
                          <a:latin typeface="Century"/>
                          <a:cs typeface="Century"/>
                        </a:rPr>
                        <a:t>that</a:t>
                      </a:r>
                      <a:r>
                        <a:rPr sz="2050" spc="204" dirty="0">
                          <a:latin typeface="Century"/>
                          <a:cs typeface="Century"/>
                        </a:rPr>
                        <a:t> </a:t>
                      </a:r>
                      <a:r>
                        <a:rPr sz="2050" spc="30" dirty="0">
                          <a:latin typeface="Century"/>
                          <a:cs typeface="Century"/>
                        </a:rPr>
                        <a:t>think</a:t>
                      </a:r>
                      <a:r>
                        <a:rPr sz="2050" spc="210" dirty="0">
                          <a:latin typeface="Century"/>
                          <a:cs typeface="Century"/>
                        </a:rPr>
                        <a:t> </a:t>
                      </a:r>
                      <a:r>
                        <a:rPr sz="2050" spc="-5" dirty="0">
                          <a:latin typeface="Century"/>
                          <a:cs typeface="Century"/>
                        </a:rPr>
                        <a:t>like</a:t>
                      </a:r>
                      <a:r>
                        <a:rPr sz="2050" spc="190" dirty="0">
                          <a:latin typeface="Century"/>
                          <a:cs typeface="Century"/>
                        </a:rPr>
                        <a:t> </a:t>
                      </a:r>
                      <a:r>
                        <a:rPr sz="2050" spc="20" dirty="0">
                          <a:latin typeface="Century"/>
                          <a:cs typeface="Century"/>
                        </a:rPr>
                        <a:t>humans</a:t>
                      </a:r>
                      <a:endParaRPr sz="2050">
                        <a:latin typeface="Century"/>
                        <a:cs typeface="Century"/>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marL="73660">
                        <a:lnSpc>
                          <a:spcPts val="2210"/>
                        </a:lnSpc>
                      </a:pPr>
                      <a:r>
                        <a:rPr sz="2050" spc="45" dirty="0">
                          <a:latin typeface="Century"/>
                          <a:cs typeface="Century"/>
                        </a:rPr>
                        <a:t>Systems</a:t>
                      </a:r>
                      <a:r>
                        <a:rPr sz="2050" spc="155" dirty="0">
                          <a:latin typeface="Century"/>
                          <a:cs typeface="Century"/>
                        </a:rPr>
                        <a:t> </a:t>
                      </a:r>
                      <a:r>
                        <a:rPr sz="2050" spc="50" dirty="0">
                          <a:latin typeface="Century"/>
                          <a:cs typeface="Century"/>
                        </a:rPr>
                        <a:t>that</a:t>
                      </a:r>
                      <a:r>
                        <a:rPr sz="2050" spc="204" dirty="0">
                          <a:latin typeface="Century"/>
                          <a:cs typeface="Century"/>
                        </a:rPr>
                        <a:t> </a:t>
                      </a:r>
                      <a:r>
                        <a:rPr sz="2050" spc="30" dirty="0">
                          <a:latin typeface="Century"/>
                          <a:cs typeface="Century"/>
                        </a:rPr>
                        <a:t>think</a:t>
                      </a:r>
                      <a:r>
                        <a:rPr sz="2050" spc="210" dirty="0">
                          <a:latin typeface="Century"/>
                          <a:cs typeface="Century"/>
                        </a:rPr>
                        <a:t> </a:t>
                      </a:r>
                      <a:r>
                        <a:rPr sz="2050" spc="35" dirty="0">
                          <a:latin typeface="Century"/>
                          <a:cs typeface="Century"/>
                        </a:rPr>
                        <a:t>rationally</a:t>
                      </a:r>
                      <a:endParaRPr sz="2050">
                        <a:latin typeface="Century"/>
                        <a:cs typeface="Century"/>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0"/>
                  </a:ext>
                </a:extLst>
              </a:tr>
              <a:tr h="344170">
                <a:tc>
                  <a:txBody>
                    <a:bodyPr/>
                    <a:lstStyle/>
                    <a:p>
                      <a:pPr marL="76200">
                        <a:lnSpc>
                          <a:spcPts val="2220"/>
                        </a:lnSpc>
                      </a:pPr>
                      <a:r>
                        <a:rPr sz="2050" spc="45" dirty="0">
                          <a:latin typeface="Century"/>
                          <a:cs typeface="Century"/>
                        </a:rPr>
                        <a:t>Systems</a:t>
                      </a:r>
                      <a:r>
                        <a:rPr sz="2050" spc="150" dirty="0">
                          <a:latin typeface="Century"/>
                          <a:cs typeface="Century"/>
                        </a:rPr>
                        <a:t> </a:t>
                      </a:r>
                      <a:r>
                        <a:rPr sz="2050" spc="50" dirty="0">
                          <a:latin typeface="Century"/>
                          <a:cs typeface="Century"/>
                        </a:rPr>
                        <a:t>that</a:t>
                      </a:r>
                      <a:r>
                        <a:rPr sz="2050" spc="200" dirty="0">
                          <a:latin typeface="Century"/>
                          <a:cs typeface="Century"/>
                        </a:rPr>
                        <a:t> </a:t>
                      </a:r>
                      <a:r>
                        <a:rPr sz="2050" spc="70" dirty="0">
                          <a:latin typeface="Century"/>
                          <a:cs typeface="Century"/>
                        </a:rPr>
                        <a:t>act</a:t>
                      </a:r>
                      <a:r>
                        <a:rPr sz="2050" spc="195" dirty="0">
                          <a:latin typeface="Century"/>
                          <a:cs typeface="Century"/>
                        </a:rPr>
                        <a:t> </a:t>
                      </a:r>
                      <a:r>
                        <a:rPr sz="2050" spc="-5" dirty="0">
                          <a:latin typeface="Century"/>
                          <a:cs typeface="Century"/>
                        </a:rPr>
                        <a:t>like</a:t>
                      </a:r>
                      <a:r>
                        <a:rPr sz="2050" spc="190" dirty="0">
                          <a:latin typeface="Century"/>
                          <a:cs typeface="Century"/>
                        </a:rPr>
                        <a:t> </a:t>
                      </a:r>
                      <a:r>
                        <a:rPr sz="2050" spc="20" dirty="0">
                          <a:latin typeface="Century"/>
                          <a:cs typeface="Century"/>
                        </a:rPr>
                        <a:t>humans</a:t>
                      </a:r>
                      <a:endParaRPr sz="2050">
                        <a:latin typeface="Century"/>
                        <a:cs typeface="Century"/>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tc>
                  <a:txBody>
                    <a:bodyPr/>
                    <a:lstStyle/>
                    <a:p>
                      <a:pPr marL="73660">
                        <a:lnSpc>
                          <a:spcPts val="2220"/>
                        </a:lnSpc>
                      </a:pPr>
                      <a:r>
                        <a:rPr sz="2050" spc="45" dirty="0">
                          <a:latin typeface="Century"/>
                          <a:cs typeface="Century"/>
                        </a:rPr>
                        <a:t>Systems</a:t>
                      </a:r>
                      <a:r>
                        <a:rPr sz="2050" spc="150" dirty="0">
                          <a:latin typeface="Century"/>
                          <a:cs typeface="Century"/>
                        </a:rPr>
                        <a:t> </a:t>
                      </a:r>
                      <a:r>
                        <a:rPr sz="2050" spc="50" dirty="0">
                          <a:latin typeface="Century"/>
                          <a:cs typeface="Century"/>
                        </a:rPr>
                        <a:t>that</a:t>
                      </a:r>
                      <a:r>
                        <a:rPr sz="2050" spc="204" dirty="0">
                          <a:latin typeface="Century"/>
                          <a:cs typeface="Century"/>
                        </a:rPr>
                        <a:t> </a:t>
                      </a:r>
                      <a:r>
                        <a:rPr sz="2050" spc="70" dirty="0">
                          <a:latin typeface="Century"/>
                          <a:cs typeface="Century"/>
                        </a:rPr>
                        <a:t>act</a:t>
                      </a:r>
                      <a:r>
                        <a:rPr sz="2050" spc="190" dirty="0">
                          <a:latin typeface="Century"/>
                          <a:cs typeface="Century"/>
                        </a:rPr>
                        <a:t> </a:t>
                      </a:r>
                      <a:r>
                        <a:rPr sz="2050" spc="35" dirty="0">
                          <a:latin typeface="Century"/>
                          <a:cs typeface="Century"/>
                        </a:rPr>
                        <a:t>rationally</a:t>
                      </a:r>
                      <a:endParaRPr sz="2050">
                        <a:latin typeface="Century"/>
                        <a:cs typeface="Century"/>
                      </a:endParaRPr>
                    </a:p>
                  </a:txBody>
                  <a:tcPr marL="0" marR="0" marT="0" marB="0">
                    <a:lnL w="6350">
                      <a:solidFill>
                        <a:srgbClr val="000000"/>
                      </a:solidFill>
                      <a:prstDash val="solid"/>
                    </a:lnL>
                    <a:lnR w="6350">
                      <a:solidFill>
                        <a:srgbClr val="000000"/>
                      </a:solidFill>
                      <a:prstDash val="solid"/>
                    </a:lnR>
                    <a:lnT w="6350">
                      <a:solidFill>
                        <a:srgbClr val="000000"/>
                      </a:solidFill>
                      <a:prstDash val="solid"/>
                    </a:lnT>
                    <a:lnB w="6350">
                      <a:solidFill>
                        <a:srgbClr val="000000"/>
                      </a:solidFill>
                      <a:prstDash val="solid"/>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5431790" cy="554383"/>
          </a:xfrm>
          <a:prstGeom prst="rect">
            <a:avLst/>
          </a:prstGeom>
        </p:spPr>
        <p:txBody>
          <a:bodyPr vert="horz" wrap="square" lIns="0" tIns="12573" rIns="0" bIns="0" rtlCol="0">
            <a:spAutoFit/>
          </a:bodyPr>
          <a:lstStyle/>
          <a:p>
            <a:pPr marL="13970">
              <a:spcBef>
                <a:spcPts val="99"/>
              </a:spcBef>
            </a:pPr>
            <a:r>
              <a:rPr sz="3520" spc="-6" dirty="0">
                <a:solidFill>
                  <a:srgbClr val="002147"/>
                </a:solidFill>
              </a:rPr>
              <a:t>The</a:t>
            </a:r>
            <a:r>
              <a:rPr sz="3520" spc="-55" dirty="0">
                <a:solidFill>
                  <a:srgbClr val="002147"/>
                </a:solidFill>
              </a:rPr>
              <a:t> </a:t>
            </a:r>
            <a:r>
              <a:rPr sz="3520" spc="-6" dirty="0">
                <a:solidFill>
                  <a:srgbClr val="002147"/>
                </a:solidFill>
              </a:rPr>
              <a:t>AI</a:t>
            </a:r>
            <a:r>
              <a:rPr sz="3520" spc="-50" dirty="0">
                <a:solidFill>
                  <a:srgbClr val="002147"/>
                </a:solidFill>
              </a:rPr>
              <a:t> </a:t>
            </a:r>
            <a:r>
              <a:rPr sz="3520" spc="-6" dirty="0">
                <a:solidFill>
                  <a:srgbClr val="002147"/>
                </a:solidFill>
              </a:rPr>
              <a:t>Dilemma</a:t>
            </a:r>
            <a:endParaRPr sz="3520" dirty="0"/>
          </a:p>
        </p:txBody>
      </p:sp>
      <p:sp>
        <p:nvSpPr>
          <p:cNvPr id="3" name="object 3"/>
          <p:cNvSpPr txBox="1"/>
          <p:nvPr/>
        </p:nvSpPr>
        <p:spPr>
          <a:xfrm>
            <a:off x="385921" y="1736495"/>
            <a:ext cx="6468110" cy="6224909"/>
          </a:xfrm>
          <a:prstGeom prst="rect">
            <a:avLst/>
          </a:prstGeom>
        </p:spPr>
        <p:txBody>
          <a:bodyPr vert="horz" wrap="square" lIns="0" tIns="15367" rIns="0" bIns="0" rtlCol="0">
            <a:spAutoFit/>
          </a:bodyPr>
          <a:lstStyle/>
          <a:p>
            <a:pPr marL="13970">
              <a:spcBef>
                <a:spcPts val="121"/>
              </a:spcBef>
            </a:pPr>
            <a:r>
              <a:rPr sz="2310" spc="-6" dirty="0">
                <a:latin typeface="Arial"/>
                <a:cs typeface="Arial"/>
              </a:rPr>
              <a:t>Pure</a:t>
            </a:r>
            <a:r>
              <a:rPr sz="2310" spc="-44" dirty="0">
                <a:latin typeface="Arial"/>
                <a:cs typeface="Arial"/>
              </a:rPr>
              <a:t> </a:t>
            </a:r>
            <a:r>
              <a:rPr sz="2310" spc="-11" dirty="0">
                <a:latin typeface="Arial"/>
                <a:cs typeface="Arial"/>
              </a:rPr>
              <a:t>Logic</a:t>
            </a:r>
            <a:endParaRPr sz="2310" dirty="0">
              <a:latin typeface="Arial"/>
              <a:cs typeface="Arial"/>
            </a:endParaRPr>
          </a:p>
          <a:p>
            <a:pPr>
              <a:spcBef>
                <a:spcPts val="28"/>
              </a:spcBef>
            </a:pPr>
            <a:endParaRPr sz="2695" dirty="0">
              <a:latin typeface="Arial"/>
              <a:cs typeface="Arial"/>
            </a:endParaRPr>
          </a:p>
          <a:p>
            <a:pPr marL="854266" indent="-208153">
              <a:buClr>
                <a:srgbClr val="002147"/>
              </a:buClr>
              <a:buSzPct val="80555"/>
              <a:buChar char="■"/>
              <a:tabLst>
                <a:tab pos="854266" algn="l"/>
              </a:tabLst>
            </a:pPr>
            <a:r>
              <a:rPr sz="1980" spc="-6" dirty="0">
                <a:latin typeface="Arial"/>
                <a:cs typeface="Arial"/>
              </a:rPr>
              <a:t>Top-down</a:t>
            </a:r>
            <a:r>
              <a:rPr sz="1980" spc="-28" dirty="0">
                <a:latin typeface="Arial"/>
                <a:cs typeface="Arial"/>
              </a:rPr>
              <a:t> </a:t>
            </a:r>
            <a:r>
              <a:rPr sz="1980" spc="-6" dirty="0">
                <a:latin typeface="Arial"/>
                <a:cs typeface="Arial"/>
              </a:rPr>
              <a:t>approach</a:t>
            </a:r>
            <a:r>
              <a:rPr sz="1980" spc="-28" dirty="0">
                <a:latin typeface="Arial"/>
                <a:cs typeface="Arial"/>
              </a:rPr>
              <a:t> </a:t>
            </a:r>
            <a:r>
              <a:rPr sz="1980" dirty="0">
                <a:latin typeface="Arial"/>
                <a:cs typeface="Arial"/>
              </a:rPr>
              <a:t>to</a:t>
            </a:r>
            <a:r>
              <a:rPr sz="1980" spc="-22" dirty="0">
                <a:latin typeface="Arial"/>
                <a:cs typeface="Arial"/>
              </a:rPr>
              <a:t> </a:t>
            </a:r>
            <a:r>
              <a:rPr sz="1980" dirty="0">
                <a:latin typeface="Arial"/>
                <a:cs typeface="Arial"/>
              </a:rPr>
              <a:t>AI</a:t>
            </a:r>
          </a:p>
          <a:p>
            <a:pPr marL="854266" indent="-208153">
              <a:spcBef>
                <a:spcPts val="477"/>
              </a:spcBef>
              <a:buClr>
                <a:srgbClr val="002147"/>
              </a:buClr>
              <a:buSzPct val="80555"/>
              <a:buChar char="■"/>
              <a:tabLst>
                <a:tab pos="854266" algn="l"/>
              </a:tabLst>
            </a:pPr>
            <a:r>
              <a:rPr sz="1980" spc="-6" dirty="0">
                <a:latin typeface="Arial"/>
                <a:cs typeface="Arial"/>
              </a:rPr>
              <a:t>Humans</a:t>
            </a:r>
            <a:r>
              <a:rPr sz="1980" spc="-11" dirty="0">
                <a:latin typeface="Arial"/>
                <a:cs typeface="Arial"/>
              </a:rPr>
              <a:t> </a:t>
            </a:r>
            <a:r>
              <a:rPr sz="1980" spc="-6" dirty="0">
                <a:latin typeface="Arial"/>
                <a:cs typeface="Arial"/>
              </a:rPr>
              <a:t>provide</a:t>
            </a:r>
            <a:r>
              <a:rPr sz="1980" spc="-11" dirty="0">
                <a:latin typeface="Arial"/>
                <a:cs typeface="Arial"/>
              </a:rPr>
              <a:t> </a:t>
            </a:r>
            <a:r>
              <a:rPr sz="1980" spc="-6" dirty="0">
                <a:latin typeface="Arial"/>
                <a:cs typeface="Arial"/>
              </a:rPr>
              <a:t>machine-readable </a:t>
            </a:r>
            <a:r>
              <a:rPr sz="1980" dirty="0">
                <a:latin typeface="Arial"/>
                <a:cs typeface="Arial"/>
              </a:rPr>
              <a:t>knowledge</a:t>
            </a:r>
          </a:p>
          <a:p>
            <a:pPr marL="1269873" lvl="1" indent="-206058">
              <a:spcBef>
                <a:spcPts val="473"/>
              </a:spcBef>
              <a:buClr>
                <a:srgbClr val="002147"/>
              </a:buClr>
              <a:buSzPct val="80555"/>
              <a:buChar char="■"/>
              <a:tabLst>
                <a:tab pos="1269873" algn="l"/>
              </a:tabLst>
            </a:pPr>
            <a:r>
              <a:rPr sz="1980" spc="-6" dirty="0">
                <a:latin typeface="Arial"/>
                <a:cs typeface="Arial"/>
              </a:rPr>
              <a:t>Requires</a:t>
            </a:r>
            <a:r>
              <a:rPr sz="1980" spc="-22" dirty="0">
                <a:latin typeface="Arial"/>
                <a:cs typeface="Arial"/>
              </a:rPr>
              <a:t> </a:t>
            </a:r>
            <a:r>
              <a:rPr sz="1980" spc="-6" dirty="0">
                <a:latin typeface="Arial"/>
                <a:cs typeface="Arial"/>
              </a:rPr>
              <a:t>human</a:t>
            </a:r>
            <a:r>
              <a:rPr sz="1980" spc="-22" dirty="0">
                <a:latin typeface="Arial"/>
                <a:cs typeface="Arial"/>
              </a:rPr>
              <a:t> </a:t>
            </a:r>
            <a:r>
              <a:rPr sz="1980" spc="-6" dirty="0">
                <a:latin typeface="Arial"/>
                <a:cs typeface="Arial"/>
              </a:rPr>
              <a:t>understanding</a:t>
            </a:r>
            <a:r>
              <a:rPr sz="1980" spc="-22" dirty="0">
                <a:latin typeface="Arial"/>
                <a:cs typeface="Arial"/>
              </a:rPr>
              <a:t> </a:t>
            </a:r>
            <a:r>
              <a:rPr sz="1980" spc="-6" dirty="0">
                <a:latin typeface="Arial"/>
                <a:cs typeface="Arial"/>
              </a:rPr>
              <a:t>of</a:t>
            </a:r>
            <a:r>
              <a:rPr sz="1980" spc="-22" dirty="0">
                <a:latin typeface="Arial"/>
                <a:cs typeface="Arial"/>
              </a:rPr>
              <a:t> </a:t>
            </a:r>
            <a:r>
              <a:rPr sz="1980" dirty="0">
                <a:latin typeface="Arial"/>
                <a:cs typeface="Arial"/>
              </a:rPr>
              <a:t>the</a:t>
            </a:r>
            <a:r>
              <a:rPr sz="1980" spc="-17" dirty="0">
                <a:latin typeface="Arial"/>
                <a:cs typeface="Arial"/>
              </a:rPr>
              <a:t> </a:t>
            </a:r>
            <a:r>
              <a:rPr sz="1980" spc="-6" dirty="0">
                <a:latin typeface="Arial"/>
                <a:cs typeface="Arial"/>
              </a:rPr>
              <a:t>problem</a:t>
            </a:r>
            <a:endParaRPr sz="1980" dirty="0">
              <a:latin typeface="Arial"/>
              <a:cs typeface="Arial"/>
            </a:endParaRPr>
          </a:p>
          <a:p>
            <a:pPr marL="854266" indent="-208153">
              <a:spcBef>
                <a:spcPts val="477"/>
              </a:spcBef>
              <a:buClr>
                <a:srgbClr val="002147"/>
              </a:buClr>
              <a:buSzPct val="80555"/>
              <a:buChar char="■"/>
              <a:tabLst>
                <a:tab pos="854266" algn="l"/>
              </a:tabLst>
            </a:pPr>
            <a:r>
              <a:rPr sz="1980" spc="-6" dirty="0">
                <a:latin typeface="Arial"/>
                <a:cs typeface="Arial"/>
              </a:rPr>
              <a:t>Knowledge</a:t>
            </a:r>
            <a:r>
              <a:rPr sz="1980" spc="-17" dirty="0">
                <a:latin typeface="Arial"/>
                <a:cs typeface="Arial"/>
              </a:rPr>
              <a:t> </a:t>
            </a:r>
            <a:r>
              <a:rPr sz="1980" dirty="0">
                <a:latin typeface="Arial"/>
                <a:cs typeface="Arial"/>
              </a:rPr>
              <a:t>+</a:t>
            </a:r>
            <a:r>
              <a:rPr sz="1980" spc="-17" dirty="0">
                <a:latin typeface="Arial"/>
                <a:cs typeface="Arial"/>
              </a:rPr>
              <a:t> </a:t>
            </a:r>
            <a:r>
              <a:rPr sz="1980" spc="-6" dirty="0">
                <a:latin typeface="Arial"/>
                <a:cs typeface="Arial"/>
              </a:rPr>
              <a:t>Data</a:t>
            </a:r>
            <a:r>
              <a:rPr sz="1980" spc="-17" dirty="0">
                <a:latin typeface="Arial"/>
                <a:cs typeface="Arial"/>
              </a:rPr>
              <a:t> </a:t>
            </a:r>
            <a:r>
              <a:rPr sz="1980" dirty="0">
                <a:latin typeface="Arial"/>
                <a:cs typeface="Arial"/>
              </a:rPr>
              <a:t>=</a:t>
            </a:r>
            <a:r>
              <a:rPr sz="1980" spc="-17" dirty="0">
                <a:latin typeface="Arial"/>
                <a:cs typeface="Arial"/>
              </a:rPr>
              <a:t> </a:t>
            </a:r>
            <a:r>
              <a:rPr sz="1980" spc="-6" dirty="0">
                <a:latin typeface="Arial"/>
                <a:cs typeface="Arial"/>
              </a:rPr>
              <a:t>Intelligent</a:t>
            </a:r>
            <a:r>
              <a:rPr sz="1980" spc="-17" dirty="0">
                <a:latin typeface="Arial"/>
                <a:cs typeface="Arial"/>
              </a:rPr>
              <a:t> </a:t>
            </a:r>
            <a:r>
              <a:rPr sz="1980" dirty="0">
                <a:latin typeface="Arial"/>
                <a:cs typeface="Arial"/>
              </a:rPr>
              <a:t>Behaviour</a:t>
            </a:r>
          </a:p>
          <a:p>
            <a:pPr marL="1269873" lvl="1" indent="-206058">
              <a:spcBef>
                <a:spcPts val="473"/>
              </a:spcBef>
              <a:buClr>
                <a:srgbClr val="002147"/>
              </a:buClr>
              <a:buSzPct val="80555"/>
              <a:buChar char="■"/>
              <a:tabLst>
                <a:tab pos="1269873" algn="l"/>
              </a:tabLst>
            </a:pPr>
            <a:r>
              <a:rPr sz="1980" dirty="0">
                <a:latin typeface="Arial"/>
                <a:cs typeface="Arial"/>
              </a:rPr>
              <a:t>Algorithms</a:t>
            </a:r>
            <a:r>
              <a:rPr sz="1980" spc="-33" dirty="0">
                <a:latin typeface="Arial"/>
                <a:cs typeface="Arial"/>
              </a:rPr>
              <a:t> </a:t>
            </a:r>
            <a:r>
              <a:rPr sz="1980" spc="-6" dirty="0">
                <a:latin typeface="Arial"/>
                <a:cs typeface="Arial"/>
              </a:rPr>
              <a:t>are</a:t>
            </a:r>
            <a:r>
              <a:rPr sz="1980" spc="-33" dirty="0">
                <a:latin typeface="Arial"/>
                <a:cs typeface="Arial"/>
              </a:rPr>
              <a:t> </a:t>
            </a:r>
            <a:r>
              <a:rPr sz="1980" spc="-6" dirty="0">
                <a:latin typeface="Arial"/>
                <a:cs typeface="Arial"/>
              </a:rPr>
              <a:t>domain-independent</a:t>
            </a:r>
            <a:endParaRPr sz="1980" dirty="0">
              <a:latin typeface="Arial"/>
              <a:cs typeface="Arial"/>
            </a:endParaRPr>
          </a:p>
          <a:p>
            <a:pPr lvl="1">
              <a:spcBef>
                <a:spcPts val="50"/>
              </a:spcBef>
              <a:buClr>
                <a:srgbClr val="002147"/>
              </a:buClr>
              <a:buFont typeface="Arial"/>
              <a:buChar char="■"/>
            </a:pPr>
            <a:endParaRPr sz="2310" dirty="0">
              <a:latin typeface="Arial"/>
              <a:cs typeface="Arial"/>
            </a:endParaRPr>
          </a:p>
          <a:p>
            <a:pPr marL="13970"/>
            <a:r>
              <a:rPr sz="2310" spc="-6" dirty="0">
                <a:latin typeface="Arial"/>
                <a:cs typeface="Arial"/>
              </a:rPr>
              <a:t>Pure</a:t>
            </a:r>
            <a:r>
              <a:rPr sz="2310" spc="-38" dirty="0">
                <a:latin typeface="Arial"/>
                <a:cs typeface="Arial"/>
              </a:rPr>
              <a:t> </a:t>
            </a:r>
            <a:r>
              <a:rPr sz="2310" spc="-11" dirty="0">
                <a:latin typeface="Arial"/>
                <a:cs typeface="Arial"/>
              </a:rPr>
              <a:t>Learning</a:t>
            </a:r>
            <a:endParaRPr sz="2310" dirty="0">
              <a:latin typeface="Arial"/>
              <a:cs typeface="Arial"/>
            </a:endParaRPr>
          </a:p>
          <a:p>
            <a:pPr>
              <a:spcBef>
                <a:spcPts val="28"/>
              </a:spcBef>
            </a:pPr>
            <a:endParaRPr sz="2695" dirty="0">
              <a:latin typeface="Arial"/>
              <a:cs typeface="Arial"/>
            </a:endParaRPr>
          </a:p>
          <a:p>
            <a:pPr marL="854266" indent="-208153">
              <a:buClr>
                <a:srgbClr val="002147"/>
              </a:buClr>
              <a:buSzPct val="80555"/>
              <a:buChar char="■"/>
              <a:tabLst>
                <a:tab pos="854266" algn="l"/>
              </a:tabLst>
            </a:pPr>
            <a:r>
              <a:rPr sz="1980" spc="-6" dirty="0">
                <a:latin typeface="Arial"/>
                <a:cs typeface="Arial"/>
              </a:rPr>
              <a:t>Bottom-up</a:t>
            </a:r>
            <a:r>
              <a:rPr sz="1980" spc="-33" dirty="0">
                <a:latin typeface="Arial"/>
                <a:cs typeface="Arial"/>
              </a:rPr>
              <a:t> </a:t>
            </a:r>
            <a:r>
              <a:rPr sz="1980" spc="-6" dirty="0">
                <a:latin typeface="Arial"/>
                <a:cs typeface="Arial"/>
              </a:rPr>
              <a:t>approach</a:t>
            </a:r>
            <a:r>
              <a:rPr sz="1980" spc="-28" dirty="0">
                <a:latin typeface="Arial"/>
                <a:cs typeface="Arial"/>
              </a:rPr>
              <a:t> </a:t>
            </a:r>
            <a:r>
              <a:rPr sz="1980" dirty="0">
                <a:latin typeface="Arial"/>
                <a:cs typeface="Arial"/>
              </a:rPr>
              <a:t>to</a:t>
            </a:r>
            <a:r>
              <a:rPr sz="1980" spc="-22" dirty="0">
                <a:latin typeface="Arial"/>
                <a:cs typeface="Arial"/>
              </a:rPr>
              <a:t> </a:t>
            </a:r>
            <a:r>
              <a:rPr sz="1980" dirty="0">
                <a:latin typeface="Arial"/>
                <a:cs typeface="Arial"/>
              </a:rPr>
              <a:t>AI</a:t>
            </a:r>
          </a:p>
          <a:p>
            <a:pPr marL="854266" indent="-208153">
              <a:spcBef>
                <a:spcPts val="477"/>
              </a:spcBef>
              <a:buClr>
                <a:srgbClr val="002147"/>
              </a:buClr>
              <a:buSzPct val="80555"/>
              <a:buChar char="■"/>
              <a:tabLst>
                <a:tab pos="854266" algn="l"/>
              </a:tabLst>
            </a:pPr>
            <a:r>
              <a:rPr sz="1980" dirty="0">
                <a:latin typeface="Arial"/>
                <a:cs typeface="Arial"/>
              </a:rPr>
              <a:t>Find</a:t>
            </a:r>
            <a:r>
              <a:rPr sz="1980" spc="-22" dirty="0">
                <a:latin typeface="Arial"/>
                <a:cs typeface="Arial"/>
              </a:rPr>
              <a:t> </a:t>
            </a:r>
            <a:r>
              <a:rPr sz="1980" spc="-6" dirty="0">
                <a:latin typeface="Arial"/>
                <a:cs typeface="Arial"/>
              </a:rPr>
              <a:t>patterns</a:t>
            </a:r>
            <a:r>
              <a:rPr sz="1980" spc="-22" dirty="0">
                <a:latin typeface="Arial"/>
                <a:cs typeface="Arial"/>
              </a:rPr>
              <a:t> </a:t>
            </a:r>
            <a:r>
              <a:rPr sz="1980" spc="-6" dirty="0">
                <a:latin typeface="Arial"/>
                <a:cs typeface="Arial"/>
              </a:rPr>
              <a:t>in</a:t>
            </a:r>
            <a:r>
              <a:rPr sz="1980" spc="-28" dirty="0">
                <a:latin typeface="Arial"/>
                <a:cs typeface="Arial"/>
              </a:rPr>
              <a:t> </a:t>
            </a:r>
            <a:r>
              <a:rPr sz="1980" dirty="0">
                <a:latin typeface="Arial"/>
                <a:cs typeface="Arial"/>
              </a:rPr>
              <a:t>the</a:t>
            </a:r>
            <a:r>
              <a:rPr sz="1980" spc="-17" dirty="0">
                <a:latin typeface="Arial"/>
                <a:cs typeface="Arial"/>
              </a:rPr>
              <a:t> </a:t>
            </a:r>
            <a:r>
              <a:rPr sz="1980" spc="-6" dirty="0">
                <a:latin typeface="Arial"/>
                <a:cs typeface="Arial"/>
              </a:rPr>
              <a:t>data</a:t>
            </a:r>
            <a:endParaRPr sz="1980" dirty="0">
              <a:latin typeface="Arial"/>
              <a:cs typeface="Arial"/>
            </a:endParaRPr>
          </a:p>
          <a:p>
            <a:pPr marL="1269873" lvl="1" indent="-206058">
              <a:spcBef>
                <a:spcPts val="473"/>
              </a:spcBef>
              <a:buClr>
                <a:srgbClr val="002147"/>
              </a:buClr>
              <a:buSzPct val="80555"/>
              <a:buChar char="■"/>
              <a:tabLst>
                <a:tab pos="1269873" algn="l"/>
              </a:tabLst>
            </a:pPr>
            <a:r>
              <a:rPr sz="1980" spc="-6" dirty="0">
                <a:latin typeface="Arial"/>
                <a:cs typeface="Arial"/>
              </a:rPr>
              <a:t>Requires</a:t>
            </a:r>
            <a:r>
              <a:rPr sz="1980" spc="-22" dirty="0">
                <a:latin typeface="Arial"/>
                <a:cs typeface="Arial"/>
              </a:rPr>
              <a:t> </a:t>
            </a:r>
            <a:r>
              <a:rPr sz="1980" spc="-6" dirty="0">
                <a:latin typeface="Arial"/>
                <a:cs typeface="Arial"/>
              </a:rPr>
              <a:t>little</a:t>
            </a:r>
            <a:r>
              <a:rPr sz="1980" spc="-22" dirty="0">
                <a:latin typeface="Arial"/>
                <a:cs typeface="Arial"/>
              </a:rPr>
              <a:t> </a:t>
            </a:r>
            <a:r>
              <a:rPr sz="1980" spc="-6" dirty="0">
                <a:latin typeface="Arial"/>
                <a:cs typeface="Arial"/>
              </a:rPr>
              <a:t>understanding</a:t>
            </a:r>
            <a:r>
              <a:rPr sz="1980" spc="-17" dirty="0">
                <a:latin typeface="Arial"/>
                <a:cs typeface="Arial"/>
              </a:rPr>
              <a:t> </a:t>
            </a:r>
            <a:r>
              <a:rPr sz="1980" spc="-6" dirty="0">
                <a:latin typeface="Arial"/>
                <a:cs typeface="Arial"/>
              </a:rPr>
              <a:t>of</a:t>
            </a:r>
            <a:r>
              <a:rPr sz="1980" spc="-22" dirty="0">
                <a:latin typeface="Arial"/>
                <a:cs typeface="Arial"/>
              </a:rPr>
              <a:t> </a:t>
            </a:r>
            <a:r>
              <a:rPr sz="1980" dirty="0">
                <a:latin typeface="Arial"/>
                <a:cs typeface="Arial"/>
              </a:rPr>
              <a:t>the</a:t>
            </a:r>
            <a:r>
              <a:rPr sz="1980" spc="-11" dirty="0">
                <a:latin typeface="Arial"/>
                <a:cs typeface="Arial"/>
              </a:rPr>
              <a:t> </a:t>
            </a:r>
            <a:r>
              <a:rPr sz="1980" spc="-6" dirty="0">
                <a:latin typeface="Arial"/>
                <a:cs typeface="Arial"/>
              </a:rPr>
              <a:t>problem</a:t>
            </a:r>
            <a:endParaRPr sz="1980" dirty="0">
              <a:latin typeface="Arial"/>
              <a:cs typeface="Arial"/>
            </a:endParaRPr>
          </a:p>
          <a:p>
            <a:pPr marL="854266" indent="-208153">
              <a:spcBef>
                <a:spcPts val="477"/>
              </a:spcBef>
              <a:buClr>
                <a:srgbClr val="002147"/>
              </a:buClr>
              <a:buSzPct val="80555"/>
              <a:buChar char="■"/>
              <a:tabLst>
                <a:tab pos="854266" algn="l"/>
              </a:tabLst>
            </a:pPr>
            <a:r>
              <a:rPr sz="1980" spc="-6" dirty="0">
                <a:latin typeface="Arial"/>
                <a:cs typeface="Arial"/>
              </a:rPr>
              <a:t>Requires</a:t>
            </a:r>
            <a:r>
              <a:rPr sz="1980" spc="-28" dirty="0">
                <a:latin typeface="Arial"/>
                <a:cs typeface="Arial"/>
              </a:rPr>
              <a:t> </a:t>
            </a:r>
            <a:r>
              <a:rPr sz="1980" dirty="0">
                <a:latin typeface="Arial"/>
                <a:cs typeface="Arial"/>
              </a:rPr>
              <a:t>a</a:t>
            </a:r>
            <a:r>
              <a:rPr sz="1980" spc="-22" dirty="0">
                <a:latin typeface="Arial"/>
                <a:cs typeface="Arial"/>
              </a:rPr>
              <a:t> </a:t>
            </a:r>
            <a:r>
              <a:rPr sz="1980" spc="-6" dirty="0">
                <a:latin typeface="Arial"/>
                <a:cs typeface="Arial"/>
              </a:rPr>
              <a:t>lot</a:t>
            </a:r>
            <a:r>
              <a:rPr sz="1980" spc="-22" dirty="0">
                <a:latin typeface="Arial"/>
                <a:cs typeface="Arial"/>
              </a:rPr>
              <a:t> </a:t>
            </a:r>
            <a:r>
              <a:rPr sz="1980" spc="-6" dirty="0">
                <a:latin typeface="Arial"/>
                <a:cs typeface="Arial"/>
              </a:rPr>
              <a:t>of</a:t>
            </a:r>
            <a:r>
              <a:rPr sz="1980" spc="-28" dirty="0">
                <a:latin typeface="Arial"/>
                <a:cs typeface="Arial"/>
              </a:rPr>
              <a:t> </a:t>
            </a:r>
            <a:r>
              <a:rPr sz="1980" spc="-6" dirty="0">
                <a:latin typeface="Arial"/>
                <a:cs typeface="Arial"/>
              </a:rPr>
              <a:t>data</a:t>
            </a:r>
            <a:endParaRPr lang="en-GB" sz="1980" spc="-6" dirty="0">
              <a:latin typeface="Arial"/>
              <a:cs typeface="Arial"/>
            </a:endParaRPr>
          </a:p>
          <a:p>
            <a:pPr marL="646113">
              <a:spcBef>
                <a:spcPts val="477"/>
              </a:spcBef>
              <a:buClr>
                <a:srgbClr val="002147"/>
              </a:buClr>
              <a:buSzPct val="80555"/>
              <a:tabLst>
                <a:tab pos="854266" algn="l"/>
              </a:tabLst>
            </a:pPr>
            <a:endParaRPr lang="en-GB" sz="1980" spc="-6" dirty="0">
              <a:latin typeface="Arial"/>
              <a:cs typeface="Arial"/>
            </a:endParaRPr>
          </a:p>
          <a:p>
            <a:pPr>
              <a:spcBef>
                <a:spcPts val="477"/>
              </a:spcBef>
              <a:buClr>
                <a:srgbClr val="002147"/>
              </a:buClr>
              <a:buSzPct val="80555"/>
              <a:tabLst>
                <a:tab pos="854266" algn="l"/>
              </a:tabLst>
            </a:pPr>
            <a:endParaRPr lang="en-GB" sz="2000" dirty="0">
              <a:latin typeface="Arial"/>
              <a:cs typeface="Arial"/>
            </a:endParaRPr>
          </a:p>
          <a:p>
            <a:pPr marL="854266" indent="-208153">
              <a:spcBef>
                <a:spcPts val="477"/>
              </a:spcBef>
              <a:buClr>
                <a:srgbClr val="002147"/>
              </a:buClr>
              <a:buSzPct val="80555"/>
              <a:buChar char="■"/>
              <a:tabLst>
                <a:tab pos="854266" algn="l"/>
              </a:tabLst>
            </a:pPr>
            <a:endParaRPr sz="1980" dirty="0">
              <a:latin typeface="Arial"/>
              <a:cs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4060190" cy="554383"/>
          </a:xfrm>
          <a:prstGeom prst="rect">
            <a:avLst/>
          </a:prstGeom>
        </p:spPr>
        <p:txBody>
          <a:bodyPr vert="horz" wrap="square" lIns="0" tIns="12573" rIns="0" bIns="0" rtlCol="0">
            <a:spAutoFit/>
          </a:bodyPr>
          <a:lstStyle/>
          <a:p>
            <a:pPr marL="13970">
              <a:spcBef>
                <a:spcPts val="99"/>
              </a:spcBef>
            </a:pPr>
            <a:r>
              <a:rPr sz="3520" spc="-11" dirty="0">
                <a:solidFill>
                  <a:srgbClr val="002147"/>
                </a:solidFill>
              </a:rPr>
              <a:t>Limitations</a:t>
            </a:r>
            <a:endParaRPr sz="3520" dirty="0"/>
          </a:p>
        </p:txBody>
      </p:sp>
      <p:sp>
        <p:nvSpPr>
          <p:cNvPr id="3" name="object 3"/>
          <p:cNvSpPr txBox="1"/>
          <p:nvPr/>
        </p:nvSpPr>
        <p:spPr>
          <a:xfrm>
            <a:off x="385921" y="1999392"/>
            <a:ext cx="4978210" cy="3749873"/>
          </a:xfrm>
          <a:prstGeom prst="rect">
            <a:avLst/>
          </a:prstGeom>
        </p:spPr>
        <p:txBody>
          <a:bodyPr vert="horz" wrap="square" lIns="0" tIns="88011" rIns="0" bIns="0" rtlCol="0">
            <a:spAutoFit/>
          </a:bodyPr>
          <a:lstStyle/>
          <a:p>
            <a:pPr marL="324803" indent="-310833">
              <a:spcBef>
                <a:spcPts val="693"/>
              </a:spcBef>
              <a:buClr>
                <a:srgbClr val="002147"/>
              </a:buClr>
              <a:buSzPct val="78571"/>
              <a:buChar char="■"/>
              <a:tabLst>
                <a:tab pos="324104" algn="l"/>
                <a:tab pos="324803" algn="l"/>
              </a:tabLst>
            </a:pPr>
            <a:r>
              <a:rPr sz="2310" spc="-11" dirty="0">
                <a:latin typeface="Arial"/>
                <a:cs typeface="Arial"/>
              </a:rPr>
              <a:t>Logic-based</a:t>
            </a:r>
            <a:r>
              <a:rPr sz="2310" spc="-22" dirty="0">
                <a:latin typeface="Arial"/>
                <a:cs typeface="Arial"/>
              </a:rPr>
              <a:t> </a:t>
            </a:r>
            <a:r>
              <a:rPr sz="2310" spc="-11" dirty="0">
                <a:latin typeface="Arial"/>
                <a:cs typeface="Arial"/>
              </a:rPr>
              <a:t>approaches</a:t>
            </a:r>
            <a:endParaRPr sz="2310" dirty="0">
              <a:latin typeface="Arial"/>
              <a:cs typeface="Arial"/>
            </a:endParaRPr>
          </a:p>
          <a:p>
            <a:pPr marL="854266" lvl="1" indent="-208153">
              <a:spcBef>
                <a:spcPts val="489"/>
              </a:spcBef>
              <a:buClr>
                <a:srgbClr val="002147"/>
              </a:buClr>
              <a:buSzPct val="80555"/>
              <a:buChar char="■"/>
              <a:tabLst>
                <a:tab pos="854266" algn="l"/>
              </a:tabLst>
            </a:pPr>
            <a:r>
              <a:rPr sz="1980" dirty="0">
                <a:latin typeface="Arial"/>
                <a:cs typeface="Arial"/>
              </a:rPr>
              <a:t>Generating</a:t>
            </a:r>
            <a:r>
              <a:rPr sz="1980" spc="-55" dirty="0">
                <a:latin typeface="Arial"/>
                <a:cs typeface="Arial"/>
              </a:rPr>
              <a:t> </a:t>
            </a:r>
            <a:r>
              <a:rPr sz="1980" dirty="0">
                <a:latin typeface="Arial"/>
                <a:cs typeface="Arial"/>
              </a:rPr>
              <a:t>knowledge</a:t>
            </a:r>
          </a:p>
          <a:p>
            <a:pPr marL="854266" lvl="1" indent="-208153">
              <a:spcBef>
                <a:spcPts val="473"/>
              </a:spcBef>
              <a:buClr>
                <a:srgbClr val="002147"/>
              </a:buClr>
              <a:buSzPct val="80555"/>
              <a:buChar char="■"/>
              <a:tabLst>
                <a:tab pos="854266" algn="l"/>
              </a:tabLst>
            </a:pPr>
            <a:r>
              <a:rPr sz="1980" spc="-6" dirty="0">
                <a:latin typeface="Arial"/>
                <a:cs typeface="Arial"/>
              </a:rPr>
              <a:t>Reasoning</a:t>
            </a:r>
            <a:r>
              <a:rPr sz="1980" spc="-38" dirty="0">
                <a:latin typeface="Arial"/>
                <a:cs typeface="Arial"/>
              </a:rPr>
              <a:t> </a:t>
            </a:r>
            <a:r>
              <a:rPr sz="1980" spc="-6" dirty="0">
                <a:latin typeface="Arial"/>
                <a:cs typeface="Arial"/>
              </a:rPr>
              <a:t>at</a:t>
            </a:r>
            <a:r>
              <a:rPr sz="1980" spc="-38" dirty="0">
                <a:latin typeface="Arial"/>
                <a:cs typeface="Arial"/>
              </a:rPr>
              <a:t> </a:t>
            </a:r>
            <a:r>
              <a:rPr sz="1980" dirty="0">
                <a:latin typeface="Arial"/>
                <a:cs typeface="Arial"/>
              </a:rPr>
              <a:t>scale</a:t>
            </a:r>
          </a:p>
          <a:p>
            <a:pPr marL="854266" lvl="1" indent="-208153">
              <a:spcBef>
                <a:spcPts val="473"/>
              </a:spcBef>
              <a:buClr>
                <a:srgbClr val="002147"/>
              </a:buClr>
              <a:buSzPct val="80555"/>
              <a:buChar char="■"/>
              <a:tabLst>
                <a:tab pos="854266" algn="l"/>
              </a:tabLst>
            </a:pPr>
            <a:r>
              <a:rPr sz="1980" dirty="0">
                <a:latin typeface="Arial"/>
                <a:cs typeface="Arial"/>
              </a:rPr>
              <a:t>Extensibility</a:t>
            </a:r>
            <a:r>
              <a:rPr sz="1980" spc="-28" dirty="0">
                <a:latin typeface="Arial"/>
                <a:cs typeface="Arial"/>
              </a:rPr>
              <a:t> </a:t>
            </a:r>
            <a:r>
              <a:rPr sz="1980" spc="-6" dirty="0">
                <a:latin typeface="Arial"/>
                <a:cs typeface="Arial"/>
              </a:rPr>
              <a:t>and</a:t>
            </a:r>
            <a:r>
              <a:rPr sz="1980" spc="-28" dirty="0">
                <a:latin typeface="Arial"/>
                <a:cs typeface="Arial"/>
              </a:rPr>
              <a:t> </a:t>
            </a:r>
            <a:r>
              <a:rPr sz="1980" dirty="0">
                <a:latin typeface="Arial"/>
                <a:cs typeface="Arial"/>
              </a:rPr>
              <a:t>versatility</a:t>
            </a:r>
            <a:r>
              <a:rPr sz="1980" spc="-28" dirty="0">
                <a:latin typeface="Arial"/>
                <a:cs typeface="Arial"/>
              </a:rPr>
              <a:t> </a:t>
            </a:r>
            <a:r>
              <a:rPr sz="1980" dirty="0">
                <a:latin typeface="Arial"/>
                <a:cs typeface="Arial"/>
              </a:rPr>
              <a:t>to</a:t>
            </a:r>
            <a:r>
              <a:rPr sz="1980" spc="-22" dirty="0">
                <a:latin typeface="Arial"/>
                <a:cs typeface="Arial"/>
              </a:rPr>
              <a:t> </a:t>
            </a:r>
            <a:r>
              <a:rPr sz="1980" dirty="0">
                <a:latin typeface="Arial"/>
                <a:cs typeface="Arial"/>
              </a:rPr>
              <a:t>change</a:t>
            </a:r>
          </a:p>
          <a:p>
            <a:pPr lvl="1">
              <a:spcBef>
                <a:spcPts val="50"/>
              </a:spcBef>
              <a:buClr>
                <a:srgbClr val="002147"/>
              </a:buClr>
              <a:buFont typeface="Arial"/>
              <a:buChar char="■"/>
            </a:pPr>
            <a:endParaRPr sz="2310" dirty="0">
              <a:latin typeface="Arial"/>
              <a:cs typeface="Arial"/>
            </a:endParaRPr>
          </a:p>
          <a:p>
            <a:pPr marL="324803" indent="-310833">
              <a:buClr>
                <a:srgbClr val="002147"/>
              </a:buClr>
              <a:buSzPct val="78571"/>
              <a:buChar char="■"/>
              <a:tabLst>
                <a:tab pos="324104" algn="l"/>
                <a:tab pos="324803" algn="l"/>
              </a:tabLst>
            </a:pPr>
            <a:r>
              <a:rPr sz="2310" spc="-11" dirty="0">
                <a:latin typeface="Arial"/>
                <a:cs typeface="Arial"/>
              </a:rPr>
              <a:t>Learning-based</a:t>
            </a:r>
            <a:r>
              <a:rPr sz="2310" spc="-22" dirty="0">
                <a:latin typeface="Arial"/>
                <a:cs typeface="Arial"/>
              </a:rPr>
              <a:t> </a:t>
            </a:r>
            <a:r>
              <a:rPr sz="2310" spc="-11" dirty="0">
                <a:latin typeface="Arial"/>
                <a:cs typeface="Arial"/>
              </a:rPr>
              <a:t>approaches</a:t>
            </a:r>
            <a:endParaRPr sz="2310" dirty="0">
              <a:latin typeface="Arial"/>
              <a:cs typeface="Arial"/>
            </a:endParaRPr>
          </a:p>
          <a:p>
            <a:pPr marL="854266" lvl="1" indent="-208153">
              <a:spcBef>
                <a:spcPts val="489"/>
              </a:spcBef>
              <a:buClr>
                <a:srgbClr val="002147"/>
              </a:buClr>
              <a:buSzPct val="80555"/>
              <a:buChar char="■"/>
              <a:tabLst>
                <a:tab pos="854266" algn="l"/>
              </a:tabLst>
            </a:pPr>
            <a:r>
              <a:rPr sz="1980" dirty="0">
                <a:latin typeface="Arial"/>
                <a:cs typeface="Arial"/>
              </a:rPr>
              <a:t>Explainability</a:t>
            </a:r>
          </a:p>
          <a:p>
            <a:pPr marL="854266" lvl="1" indent="-208153">
              <a:spcBef>
                <a:spcPts val="477"/>
              </a:spcBef>
              <a:buClr>
                <a:srgbClr val="002147"/>
              </a:buClr>
              <a:buSzPct val="80555"/>
              <a:buChar char="■"/>
              <a:tabLst>
                <a:tab pos="854266" algn="l"/>
              </a:tabLst>
            </a:pPr>
            <a:r>
              <a:rPr sz="1980" dirty="0">
                <a:latin typeface="Arial"/>
                <a:cs typeface="Arial"/>
              </a:rPr>
              <a:t>Accuracy</a:t>
            </a:r>
          </a:p>
          <a:p>
            <a:pPr marL="854266" lvl="1" indent="-208153">
              <a:spcBef>
                <a:spcPts val="473"/>
              </a:spcBef>
              <a:buClr>
                <a:srgbClr val="002147"/>
              </a:buClr>
              <a:buSzPct val="80555"/>
              <a:buChar char="■"/>
              <a:tabLst>
                <a:tab pos="854266" algn="l"/>
              </a:tabLst>
            </a:pPr>
            <a:r>
              <a:rPr sz="1980" dirty="0">
                <a:latin typeface="Arial"/>
                <a:cs typeface="Arial"/>
              </a:rPr>
              <a:t>Extensibility</a:t>
            </a:r>
            <a:r>
              <a:rPr sz="1980" spc="-55" dirty="0">
                <a:latin typeface="Arial"/>
                <a:cs typeface="Arial"/>
              </a:rPr>
              <a:t> </a:t>
            </a:r>
            <a:r>
              <a:rPr sz="1980" dirty="0">
                <a:latin typeface="Arial"/>
                <a:cs typeface="Arial"/>
              </a:rPr>
              <a:t>(overfitting)</a:t>
            </a:r>
            <a:endParaRPr lang="en-GB" sz="1980" dirty="0">
              <a:latin typeface="Arial"/>
              <a:cs typeface="Arial"/>
            </a:endParaRPr>
          </a:p>
          <a:p>
            <a:pPr marL="854266" lvl="1" indent="-208153">
              <a:spcBef>
                <a:spcPts val="473"/>
              </a:spcBef>
              <a:buClr>
                <a:srgbClr val="002147"/>
              </a:buClr>
              <a:buSzPct val="80555"/>
              <a:buChar char="■"/>
              <a:tabLst>
                <a:tab pos="854266" algn="l"/>
              </a:tabLst>
            </a:pPr>
            <a:endParaRPr sz="1980" dirty="0">
              <a:latin typeface="Arial"/>
              <a:cs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40410" y="653541"/>
            <a:ext cx="7793990" cy="554383"/>
          </a:xfrm>
          <a:prstGeom prst="rect">
            <a:avLst/>
          </a:prstGeom>
        </p:spPr>
        <p:txBody>
          <a:bodyPr vert="horz" wrap="square" lIns="0" tIns="12573" rIns="0" bIns="0" rtlCol="0">
            <a:spAutoFit/>
          </a:bodyPr>
          <a:lstStyle/>
          <a:p>
            <a:pPr marL="13970">
              <a:spcBef>
                <a:spcPts val="99"/>
              </a:spcBef>
            </a:pPr>
            <a:r>
              <a:rPr sz="3520" spc="-6" dirty="0">
                <a:solidFill>
                  <a:srgbClr val="002147"/>
                </a:solidFill>
              </a:rPr>
              <a:t>The</a:t>
            </a:r>
            <a:r>
              <a:rPr sz="3520" spc="-17" dirty="0">
                <a:solidFill>
                  <a:srgbClr val="002147"/>
                </a:solidFill>
              </a:rPr>
              <a:t> </a:t>
            </a:r>
            <a:r>
              <a:rPr sz="3520" spc="-11" dirty="0">
                <a:solidFill>
                  <a:srgbClr val="002147"/>
                </a:solidFill>
              </a:rPr>
              <a:t>Technical</a:t>
            </a:r>
            <a:r>
              <a:rPr sz="3520" spc="-6" dirty="0">
                <a:solidFill>
                  <a:srgbClr val="002147"/>
                </a:solidFill>
              </a:rPr>
              <a:t> Way</a:t>
            </a:r>
            <a:r>
              <a:rPr sz="3520" spc="-11" dirty="0">
                <a:solidFill>
                  <a:srgbClr val="002147"/>
                </a:solidFill>
              </a:rPr>
              <a:t> Forward</a:t>
            </a:r>
            <a:endParaRPr sz="3520" dirty="0"/>
          </a:p>
        </p:txBody>
      </p:sp>
      <p:sp>
        <p:nvSpPr>
          <p:cNvPr id="3" name="object 3"/>
          <p:cNvSpPr txBox="1"/>
          <p:nvPr/>
        </p:nvSpPr>
        <p:spPr>
          <a:xfrm>
            <a:off x="385921" y="2071776"/>
            <a:ext cx="8974328" cy="4156907"/>
          </a:xfrm>
          <a:prstGeom prst="rect">
            <a:avLst/>
          </a:prstGeom>
        </p:spPr>
        <p:txBody>
          <a:bodyPr vert="horz" wrap="square" lIns="0" tIns="15367" rIns="0" bIns="0" rtlCol="0">
            <a:spAutoFit/>
          </a:bodyPr>
          <a:lstStyle/>
          <a:p>
            <a:pPr marL="324803" indent="-310833">
              <a:spcBef>
                <a:spcPts val="121"/>
              </a:spcBef>
              <a:buClr>
                <a:srgbClr val="002147"/>
              </a:buClr>
              <a:buSzPct val="78571"/>
              <a:buChar char="■"/>
              <a:tabLst>
                <a:tab pos="324104" algn="l"/>
                <a:tab pos="324803" algn="l"/>
              </a:tabLst>
            </a:pPr>
            <a:r>
              <a:rPr sz="2310" spc="-11" dirty="0">
                <a:latin typeface="Arial"/>
                <a:cs typeface="Arial"/>
              </a:rPr>
              <a:t>Combining</a:t>
            </a:r>
            <a:r>
              <a:rPr sz="2310" spc="-22" dirty="0">
                <a:latin typeface="Arial"/>
                <a:cs typeface="Arial"/>
              </a:rPr>
              <a:t> </a:t>
            </a:r>
            <a:r>
              <a:rPr sz="2310" dirty="0">
                <a:latin typeface="Arial"/>
                <a:cs typeface="Arial"/>
              </a:rPr>
              <a:t>ML</a:t>
            </a:r>
            <a:r>
              <a:rPr sz="2310" spc="-17" dirty="0">
                <a:latin typeface="Arial"/>
                <a:cs typeface="Arial"/>
              </a:rPr>
              <a:t> </a:t>
            </a:r>
            <a:r>
              <a:rPr sz="2310" spc="-6" dirty="0">
                <a:latin typeface="Arial"/>
                <a:cs typeface="Arial"/>
              </a:rPr>
              <a:t>with</a:t>
            </a:r>
            <a:r>
              <a:rPr sz="2310" spc="-17" dirty="0">
                <a:latin typeface="Arial"/>
                <a:cs typeface="Arial"/>
              </a:rPr>
              <a:t> </a:t>
            </a:r>
            <a:r>
              <a:rPr sz="2310" spc="-6" dirty="0">
                <a:latin typeface="Arial"/>
                <a:cs typeface="Arial"/>
              </a:rPr>
              <a:t>Logic-based</a:t>
            </a:r>
            <a:r>
              <a:rPr sz="2310" spc="-17" dirty="0">
                <a:latin typeface="Arial"/>
                <a:cs typeface="Arial"/>
              </a:rPr>
              <a:t> </a:t>
            </a:r>
            <a:r>
              <a:rPr sz="2310" dirty="0">
                <a:latin typeface="Arial"/>
                <a:cs typeface="Arial"/>
              </a:rPr>
              <a:t>AI</a:t>
            </a:r>
            <a:endParaRPr sz="2310">
              <a:latin typeface="Arial"/>
              <a:cs typeface="Arial"/>
            </a:endParaRPr>
          </a:p>
          <a:p>
            <a:pPr>
              <a:spcBef>
                <a:spcPts val="50"/>
              </a:spcBef>
              <a:buClr>
                <a:srgbClr val="002147"/>
              </a:buClr>
              <a:buFont typeface="Arial"/>
              <a:buChar char="■"/>
            </a:pPr>
            <a:endParaRPr sz="2310">
              <a:latin typeface="Arial"/>
              <a:cs typeface="Arial"/>
            </a:endParaRPr>
          </a:p>
          <a:p>
            <a:pPr marL="324803" marR="1011428" indent="-310833">
              <a:lnSpc>
                <a:spcPts val="2640"/>
              </a:lnSpc>
              <a:buClr>
                <a:srgbClr val="002147"/>
              </a:buClr>
              <a:buSzPct val="78571"/>
              <a:buChar char="■"/>
              <a:tabLst>
                <a:tab pos="324104" algn="l"/>
                <a:tab pos="324803" algn="l"/>
              </a:tabLst>
            </a:pPr>
            <a:r>
              <a:rPr sz="2310" spc="-6" dirty="0">
                <a:latin typeface="Arial"/>
                <a:cs typeface="Arial"/>
              </a:rPr>
              <a:t>Combine strengths of both </a:t>
            </a:r>
            <a:r>
              <a:rPr sz="2310" spc="-11" dirty="0">
                <a:latin typeface="Arial"/>
                <a:cs typeface="Arial"/>
              </a:rPr>
              <a:t>approaches </a:t>
            </a:r>
            <a:r>
              <a:rPr sz="2310" spc="-6" dirty="0">
                <a:latin typeface="Arial"/>
                <a:cs typeface="Arial"/>
              </a:rPr>
              <a:t>and overcome their </a:t>
            </a:r>
            <a:r>
              <a:rPr sz="2310" spc="-627" dirty="0">
                <a:latin typeface="Arial"/>
                <a:cs typeface="Arial"/>
              </a:rPr>
              <a:t> </a:t>
            </a:r>
            <a:r>
              <a:rPr sz="2310" spc="-6" dirty="0">
                <a:latin typeface="Arial"/>
                <a:cs typeface="Arial"/>
              </a:rPr>
              <a:t>limitations.</a:t>
            </a:r>
            <a:endParaRPr sz="2310">
              <a:latin typeface="Arial"/>
              <a:cs typeface="Arial"/>
            </a:endParaRPr>
          </a:p>
          <a:p>
            <a:pPr>
              <a:spcBef>
                <a:spcPts val="38"/>
              </a:spcBef>
              <a:buClr>
                <a:srgbClr val="002147"/>
              </a:buClr>
              <a:buFont typeface="Arial"/>
              <a:buChar char="■"/>
            </a:pPr>
            <a:endParaRPr sz="2090">
              <a:latin typeface="Arial"/>
              <a:cs typeface="Arial"/>
            </a:endParaRPr>
          </a:p>
          <a:p>
            <a:pPr marL="324803" indent="-310833">
              <a:buClr>
                <a:srgbClr val="002147"/>
              </a:buClr>
              <a:buSzPct val="78571"/>
              <a:buChar char="■"/>
              <a:tabLst>
                <a:tab pos="324104" algn="l"/>
                <a:tab pos="324803" algn="l"/>
              </a:tabLst>
            </a:pPr>
            <a:r>
              <a:rPr sz="2310" spc="-6" dirty="0">
                <a:latin typeface="Arial"/>
                <a:cs typeface="Arial"/>
              </a:rPr>
              <a:t>Many</a:t>
            </a:r>
            <a:r>
              <a:rPr sz="2310" spc="-11" dirty="0">
                <a:latin typeface="Arial"/>
                <a:cs typeface="Arial"/>
              </a:rPr>
              <a:t> </a:t>
            </a:r>
            <a:r>
              <a:rPr sz="2310" spc="-6" dirty="0">
                <a:latin typeface="Arial"/>
                <a:cs typeface="Arial"/>
              </a:rPr>
              <a:t>ways in</a:t>
            </a:r>
            <a:r>
              <a:rPr sz="2310" spc="-11" dirty="0">
                <a:latin typeface="Arial"/>
                <a:cs typeface="Arial"/>
              </a:rPr>
              <a:t> </a:t>
            </a:r>
            <a:r>
              <a:rPr sz="2310" spc="-6" dirty="0">
                <a:latin typeface="Arial"/>
                <a:cs typeface="Arial"/>
              </a:rPr>
              <a:t>which</a:t>
            </a:r>
            <a:r>
              <a:rPr sz="2310" spc="-11" dirty="0">
                <a:latin typeface="Arial"/>
                <a:cs typeface="Arial"/>
              </a:rPr>
              <a:t> </a:t>
            </a:r>
            <a:r>
              <a:rPr sz="2310" spc="-6" dirty="0">
                <a:latin typeface="Arial"/>
                <a:cs typeface="Arial"/>
              </a:rPr>
              <a:t>this</a:t>
            </a:r>
            <a:r>
              <a:rPr sz="2310" spc="-11" dirty="0">
                <a:latin typeface="Arial"/>
                <a:cs typeface="Arial"/>
              </a:rPr>
              <a:t> </a:t>
            </a:r>
            <a:r>
              <a:rPr sz="2310" spc="-6" dirty="0">
                <a:latin typeface="Arial"/>
                <a:cs typeface="Arial"/>
              </a:rPr>
              <a:t>is </a:t>
            </a:r>
            <a:r>
              <a:rPr sz="2310" spc="-11" dirty="0">
                <a:latin typeface="Arial"/>
                <a:cs typeface="Arial"/>
              </a:rPr>
              <a:t>possible.</a:t>
            </a:r>
            <a:endParaRPr sz="2310">
              <a:latin typeface="Arial"/>
              <a:cs typeface="Arial"/>
            </a:endParaRPr>
          </a:p>
          <a:p>
            <a:pPr>
              <a:spcBef>
                <a:spcPts val="28"/>
              </a:spcBef>
              <a:buClr>
                <a:srgbClr val="002147"/>
              </a:buClr>
              <a:buFont typeface="Arial"/>
              <a:buChar char="■"/>
            </a:pPr>
            <a:endParaRPr sz="2695">
              <a:latin typeface="Arial"/>
              <a:cs typeface="Arial"/>
            </a:endParaRPr>
          </a:p>
          <a:p>
            <a:pPr marL="854266" marR="34227" lvl="1" indent="-208153">
              <a:spcBef>
                <a:spcPts val="6"/>
              </a:spcBef>
              <a:buClr>
                <a:srgbClr val="002147"/>
              </a:buClr>
              <a:buSzPct val="80555"/>
              <a:buChar char="■"/>
              <a:tabLst>
                <a:tab pos="854266" algn="l"/>
              </a:tabLst>
            </a:pPr>
            <a:r>
              <a:rPr sz="1980" dirty="0">
                <a:latin typeface="Arial"/>
                <a:cs typeface="Arial"/>
              </a:rPr>
              <a:t>E.g., </a:t>
            </a:r>
            <a:r>
              <a:rPr sz="1980" spc="-6" dirty="0">
                <a:latin typeface="Arial"/>
                <a:cs typeface="Arial"/>
              </a:rPr>
              <a:t>in </a:t>
            </a:r>
            <a:r>
              <a:rPr sz="1980" dirty="0">
                <a:latin typeface="Arial"/>
                <a:cs typeface="Arial"/>
              </a:rPr>
              <a:t>robotics </a:t>
            </a:r>
            <a:r>
              <a:rPr sz="1980" spc="-6" dirty="0">
                <a:latin typeface="Arial"/>
                <a:cs typeface="Arial"/>
              </a:rPr>
              <a:t>learners </a:t>
            </a:r>
            <a:r>
              <a:rPr sz="1980" dirty="0">
                <a:latin typeface="Arial"/>
                <a:cs typeface="Arial"/>
              </a:rPr>
              <a:t>can </a:t>
            </a:r>
            <a:r>
              <a:rPr sz="1980" spc="-6" dirty="0">
                <a:latin typeface="Arial"/>
                <a:cs typeface="Arial"/>
              </a:rPr>
              <a:t>be used </a:t>
            </a:r>
            <a:r>
              <a:rPr sz="1980" dirty="0">
                <a:latin typeface="Arial"/>
                <a:cs typeface="Arial"/>
              </a:rPr>
              <a:t>to </a:t>
            </a:r>
            <a:r>
              <a:rPr sz="1980" spc="-6" dirty="0">
                <a:latin typeface="Arial"/>
                <a:cs typeface="Arial"/>
              </a:rPr>
              <a:t>learn </a:t>
            </a:r>
            <a:r>
              <a:rPr sz="1980" dirty="0">
                <a:latin typeface="Arial"/>
                <a:cs typeface="Arial"/>
              </a:rPr>
              <a:t>concrete skills/tasks, </a:t>
            </a:r>
            <a:r>
              <a:rPr sz="1980" spc="-6" dirty="0">
                <a:latin typeface="Arial"/>
                <a:cs typeface="Arial"/>
              </a:rPr>
              <a:t>while </a:t>
            </a:r>
            <a:r>
              <a:rPr sz="1980" spc="-539" dirty="0">
                <a:latin typeface="Arial"/>
                <a:cs typeface="Arial"/>
              </a:rPr>
              <a:t> </a:t>
            </a:r>
            <a:r>
              <a:rPr sz="1980" spc="-6" dirty="0">
                <a:latin typeface="Arial"/>
                <a:cs typeface="Arial"/>
              </a:rPr>
              <a:t>planning</a:t>
            </a:r>
            <a:r>
              <a:rPr sz="1980" spc="-11" dirty="0">
                <a:latin typeface="Arial"/>
                <a:cs typeface="Arial"/>
              </a:rPr>
              <a:t> </a:t>
            </a:r>
            <a:r>
              <a:rPr sz="1980" dirty="0">
                <a:latin typeface="Arial"/>
                <a:cs typeface="Arial"/>
              </a:rPr>
              <a:t>can </a:t>
            </a:r>
            <a:r>
              <a:rPr sz="1980" spc="-6" dirty="0">
                <a:latin typeface="Arial"/>
                <a:cs typeface="Arial"/>
              </a:rPr>
              <a:t>be</a:t>
            </a:r>
            <a:r>
              <a:rPr sz="1980" spc="-11" dirty="0">
                <a:latin typeface="Arial"/>
                <a:cs typeface="Arial"/>
              </a:rPr>
              <a:t> </a:t>
            </a:r>
            <a:r>
              <a:rPr sz="1980" spc="-6" dirty="0">
                <a:latin typeface="Arial"/>
                <a:cs typeface="Arial"/>
              </a:rPr>
              <a:t>used </a:t>
            </a:r>
            <a:r>
              <a:rPr sz="1980" dirty="0">
                <a:latin typeface="Arial"/>
                <a:cs typeface="Arial"/>
              </a:rPr>
              <a:t>to </a:t>
            </a:r>
            <a:r>
              <a:rPr sz="1980" spc="-6" dirty="0">
                <a:latin typeface="Arial"/>
                <a:cs typeface="Arial"/>
              </a:rPr>
              <a:t>orchestrate</a:t>
            </a:r>
            <a:r>
              <a:rPr sz="1980" spc="-11" dirty="0">
                <a:latin typeface="Arial"/>
                <a:cs typeface="Arial"/>
              </a:rPr>
              <a:t> </a:t>
            </a:r>
            <a:r>
              <a:rPr sz="1980" spc="-6" dirty="0">
                <a:latin typeface="Arial"/>
                <a:cs typeface="Arial"/>
              </a:rPr>
              <a:t>different </a:t>
            </a:r>
            <a:r>
              <a:rPr sz="1980" dirty="0">
                <a:latin typeface="Arial"/>
                <a:cs typeface="Arial"/>
              </a:rPr>
              <a:t>tasks.</a:t>
            </a:r>
            <a:endParaRPr sz="1980">
              <a:latin typeface="Arial"/>
              <a:cs typeface="Arial"/>
            </a:endParaRPr>
          </a:p>
          <a:p>
            <a:pPr lvl="1">
              <a:spcBef>
                <a:spcPts val="33"/>
              </a:spcBef>
              <a:buClr>
                <a:srgbClr val="002147"/>
              </a:buClr>
              <a:buFont typeface="Arial"/>
              <a:buChar char="■"/>
            </a:pPr>
            <a:endParaRPr sz="2860">
              <a:latin typeface="Arial"/>
              <a:cs typeface="Arial"/>
            </a:endParaRPr>
          </a:p>
          <a:p>
            <a:pPr marL="854266" marR="5588" lvl="1" indent="-208153">
              <a:buClr>
                <a:srgbClr val="002147"/>
              </a:buClr>
              <a:buSzPct val="80555"/>
              <a:buChar char="■"/>
              <a:tabLst>
                <a:tab pos="854266" algn="l"/>
              </a:tabLst>
            </a:pPr>
            <a:r>
              <a:rPr sz="1980" dirty="0">
                <a:latin typeface="Arial"/>
                <a:cs typeface="Arial"/>
              </a:rPr>
              <a:t>In fraud </a:t>
            </a:r>
            <a:r>
              <a:rPr sz="1980" spc="-6" dirty="0">
                <a:latin typeface="Arial"/>
                <a:cs typeface="Arial"/>
              </a:rPr>
              <a:t>detection, logic </a:t>
            </a:r>
            <a:r>
              <a:rPr sz="1980" dirty="0">
                <a:latin typeface="Arial"/>
                <a:cs typeface="Arial"/>
              </a:rPr>
              <a:t>can </a:t>
            </a:r>
            <a:r>
              <a:rPr sz="1980" spc="-6" dirty="0">
                <a:latin typeface="Arial"/>
                <a:cs typeface="Arial"/>
              </a:rPr>
              <a:t>be used </a:t>
            </a:r>
            <a:r>
              <a:rPr sz="1980" dirty="0">
                <a:latin typeface="Arial"/>
                <a:cs typeface="Arial"/>
              </a:rPr>
              <a:t>to </a:t>
            </a:r>
            <a:r>
              <a:rPr sz="1980" spc="-6" dirty="0">
                <a:latin typeface="Arial"/>
                <a:cs typeface="Arial"/>
              </a:rPr>
              <a:t>explain </a:t>
            </a:r>
            <a:r>
              <a:rPr sz="1980" dirty="0">
                <a:latin typeface="Arial"/>
                <a:cs typeface="Arial"/>
              </a:rPr>
              <a:t>the </a:t>
            </a:r>
            <a:r>
              <a:rPr sz="1980" spc="-6" dirty="0">
                <a:latin typeface="Arial"/>
                <a:cs typeface="Arial"/>
              </a:rPr>
              <a:t>prediction of </a:t>
            </a:r>
            <a:r>
              <a:rPr sz="1980" dirty="0">
                <a:latin typeface="Arial"/>
                <a:cs typeface="Arial"/>
              </a:rPr>
              <a:t>a </a:t>
            </a:r>
            <a:r>
              <a:rPr sz="1980" spc="-6" dirty="0">
                <a:latin typeface="Arial"/>
                <a:cs typeface="Arial"/>
              </a:rPr>
              <a:t>learner </a:t>
            </a:r>
            <a:r>
              <a:rPr sz="1980" spc="-539" dirty="0">
                <a:latin typeface="Arial"/>
                <a:cs typeface="Arial"/>
              </a:rPr>
              <a:t> </a:t>
            </a:r>
            <a:r>
              <a:rPr sz="1980" spc="-6" dirty="0">
                <a:latin typeface="Arial"/>
                <a:cs typeface="Arial"/>
              </a:rPr>
              <a:t>in</a:t>
            </a:r>
            <a:r>
              <a:rPr sz="1980" spc="-11" dirty="0">
                <a:latin typeface="Arial"/>
                <a:cs typeface="Arial"/>
              </a:rPr>
              <a:t> </a:t>
            </a:r>
            <a:r>
              <a:rPr sz="1980" dirty="0">
                <a:latin typeface="Arial"/>
                <a:cs typeface="Arial"/>
              </a:rPr>
              <a:t>a</a:t>
            </a:r>
            <a:r>
              <a:rPr sz="1980" spc="-6" dirty="0">
                <a:latin typeface="Arial"/>
                <a:cs typeface="Arial"/>
              </a:rPr>
              <a:t> </a:t>
            </a:r>
            <a:r>
              <a:rPr sz="1980" dirty="0">
                <a:latin typeface="Arial"/>
                <a:cs typeface="Arial"/>
              </a:rPr>
              <a:t>fraudulent transaction.</a:t>
            </a:r>
            <a:endParaRPr sz="1980">
              <a:latin typeface="Arial"/>
              <a:cs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5025" y="1010818"/>
            <a:ext cx="7722234" cy="381000"/>
          </a:xfrm>
          <a:prstGeom prst="rect">
            <a:avLst/>
          </a:prstGeom>
          <a:ln w="51816">
            <a:solidFill>
              <a:srgbClr val="000000"/>
            </a:solidFill>
          </a:ln>
        </p:spPr>
        <p:txBody>
          <a:bodyPr vert="horz" wrap="square" lIns="0" tIns="0" rIns="0" bIns="0" rtlCol="0">
            <a:spAutoFit/>
          </a:bodyPr>
          <a:lstStyle/>
          <a:p>
            <a:pPr algn="ctr">
              <a:lnSpc>
                <a:spcPts val="2635"/>
              </a:lnSpc>
              <a:tabLst>
                <a:tab pos="2813050" algn="l"/>
              </a:tabLst>
            </a:pPr>
            <a:r>
              <a:rPr spc="130" dirty="0"/>
              <a:t>Acting</a:t>
            </a:r>
            <a:r>
              <a:rPr spc="295" dirty="0"/>
              <a:t> </a:t>
            </a:r>
            <a:r>
              <a:rPr spc="65" dirty="0"/>
              <a:t>humanly:	</a:t>
            </a:r>
            <a:r>
              <a:rPr spc="145" dirty="0"/>
              <a:t>The</a:t>
            </a:r>
            <a:r>
              <a:rPr spc="245" dirty="0"/>
              <a:t> </a:t>
            </a:r>
            <a:r>
              <a:rPr spc="60" dirty="0"/>
              <a:t>Turing</a:t>
            </a:r>
            <a:r>
              <a:rPr spc="220" dirty="0"/>
              <a:t> </a:t>
            </a:r>
            <a:r>
              <a:rPr spc="75" dirty="0"/>
              <a:t>test</a:t>
            </a:r>
          </a:p>
        </p:txBody>
      </p:sp>
      <p:sp>
        <p:nvSpPr>
          <p:cNvPr id="3" name="object 3"/>
          <p:cNvSpPr txBox="1"/>
          <p:nvPr/>
        </p:nvSpPr>
        <p:spPr>
          <a:xfrm>
            <a:off x="496549" y="1622519"/>
            <a:ext cx="7233920" cy="1289455"/>
          </a:xfrm>
          <a:prstGeom prst="rect">
            <a:avLst/>
          </a:prstGeom>
        </p:spPr>
        <p:txBody>
          <a:bodyPr vert="horz" wrap="square" lIns="0" tIns="14604" rIns="0" bIns="0" rtlCol="0">
            <a:spAutoFit/>
          </a:bodyPr>
          <a:lstStyle/>
          <a:p>
            <a:pPr marL="12700">
              <a:lnSpc>
                <a:spcPct val="100000"/>
              </a:lnSpc>
              <a:spcBef>
                <a:spcPts val="114"/>
              </a:spcBef>
            </a:pPr>
            <a:r>
              <a:rPr sz="2050" spc="-15" dirty="0">
                <a:latin typeface="Calibri"/>
                <a:cs typeface="Calibri"/>
              </a:rPr>
              <a:t>Turing</a:t>
            </a:r>
            <a:r>
              <a:rPr sz="2050" spc="195" dirty="0">
                <a:latin typeface="Calibri"/>
                <a:cs typeface="Calibri"/>
              </a:rPr>
              <a:t> </a:t>
            </a:r>
            <a:r>
              <a:rPr sz="2050" spc="-5" dirty="0">
                <a:latin typeface="Calibri"/>
                <a:cs typeface="Calibri"/>
              </a:rPr>
              <a:t>(1950)</a:t>
            </a:r>
            <a:r>
              <a:rPr sz="2050" spc="195" dirty="0">
                <a:latin typeface="Calibri"/>
                <a:cs typeface="Calibri"/>
              </a:rPr>
              <a:t> </a:t>
            </a:r>
            <a:r>
              <a:rPr sz="2050" spc="-20" dirty="0">
                <a:latin typeface="Calibri"/>
                <a:cs typeface="Calibri"/>
              </a:rPr>
              <a:t>“Computing</a:t>
            </a:r>
            <a:r>
              <a:rPr sz="2050" spc="170" dirty="0">
                <a:latin typeface="Calibri"/>
                <a:cs typeface="Calibri"/>
              </a:rPr>
              <a:t> </a:t>
            </a:r>
            <a:r>
              <a:rPr sz="2050" spc="-70" dirty="0">
                <a:latin typeface="Calibri"/>
                <a:cs typeface="Calibri"/>
              </a:rPr>
              <a:t>machinery</a:t>
            </a:r>
            <a:r>
              <a:rPr sz="2050" spc="200" dirty="0">
                <a:latin typeface="Calibri"/>
                <a:cs typeface="Calibri"/>
              </a:rPr>
              <a:t> </a:t>
            </a:r>
            <a:r>
              <a:rPr sz="2050" spc="-70" dirty="0">
                <a:latin typeface="Calibri"/>
                <a:cs typeface="Calibri"/>
              </a:rPr>
              <a:t>and</a:t>
            </a:r>
            <a:r>
              <a:rPr sz="2050" spc="175" dirty="0">
                <a:latin typeface="Calibri"/>
                <a:cs typeface="Calibri"/>
              </a:rPr>
              <a:t> </a:t>
            </a:r>
            <a:r>
              <a:rPr sz="2050" spc="-50" dirty="0">
                <a:latin typeface="Calibri"/>
                <a:cs typeface="Calibri"/>
              </a:rPr>
              <a:t>intelligence”:</a:t>
            </a:r>
            <a:endParaRPr lang="en-GB" sz="2050" spc="-50" dirty="0">
              <a:latin typeface="Calibri"/>
              <a:cs typeface="Calibri"/>
            </a:endParaRPr>
          </a:p>
          <a:p>
            <a:pPr marL="12700">
              <a:lnSpc>
                <a:spcPct val="100000"/>
              </a:lnSpc>
              <a:spcBef>
                <a:spcPts val="114"/>
              </a:spcBef>
            </a:pPr>
            <a:endParaRPr sz="2050" dirty="0">
              <a:latin typeface="Calibri"/>
              <a:cs typeface="Calibri"/>
            </a:endParaRPr>
          </a:p>
          <a:p>
            <a:pPr marL="381000" indent="-368935">
              <a:lnSpc>
                <a:spcPct val="100000"/>
              </a:lnSpc>
              <a:spcBef>
                <a:spcPts val="35"/>
              </a:spcBef>
              <a:buFont typeface="Century"/>
              <a:buChar char="♦"/>
              <a:tabLst>
                <a:tab pos="381000" algn="l"/>
                <a:tab pos="381635" algn="l"/>
              </a:tabLst>
            </a:pPr>
            <a:r>
              <a:rPr sz="2050" spc="25" dirty="0">
                <a:latin typeface="Calibri"/>
                <a:cs typeface="Calibri"/>
              </a:rPr>
              <a:t>“</a:t>
            </a:r>
            <a:r>
              <a:rPr sz="2050" spc="25" dirty="0">
                <a:solidFill>
                  <a:srgbClr val="FF00FF"/>
                </a:solidFill>
                <a:latin typeface="Calibri"/>
                <a:cs typeface="Calibri"/>
              </a:rPr>
              <a:t>Can</a:t>
            </a:r>
            <a:r>
              <a:rPr sz="2050" spc="190" dirty="0">
                <a:solidFill>
                  <a:srgbClr val="FF00FF"/>
                </a:solidFill>
                <a:latin typeface="Calibri"/>
                <a:cs typeface="Calibri"/>
              </a:rPr>
              <a:t> </a:t>
            </a:r>
            <a:r>
              <a:rPr sz="2050" spc="-75" dirty="0">
                <a:solidFill>
                  <a:srgbClr val="FF00FF"/>
                </a:solidFill>
                <a:latin typeface="Calibri"/>
                <a:cs typeface="Calibri"/>
              </a:rPr>
              <a:t>machines</a:t>
            </a:r>
            <a:r>
              <a:rPr sz="2050" spc="210" dirty="0">
                <a:solidFill>
                  <a:srgbClr val="FF00FF"/>
                </a:solidFill>
                <a:latin typeface="Calibri"/>
                <a:cs typeface="Calibri"/>
              </a:rPr>
              <a:t> </a:t>
            </a:r>
            <a:r>
              <a:rPr sz="2050" spc="-15" dirty="0">
                <a:solidFill>
                  <a:srgbClr val="FF00FF"/>
                </a:solidFill>
                <a:latin typeface="Calibri"/>
                <a:cs typeface="Calibri"/>
              </a:rPr>
              <a:t>think</a:t>
            </a:r>
            <a:r>
              <a:rPr sz="2050" spc="-15" dirty="0">
                <a:latin typeface="Calibri"/>
                <a:cs typeface="Calibri"/>
              </a:rPr>
              <a:t>?”  </a:t>
            </a:r>
            <a:r>
              <a:rPr lang="en-GB" sz="2050" spc="15" dirty="0">
                <a:cs typeface="Century"/>
              </a:rPr>
              <a:t>vs.</a:t>
            </a:r>
            <a:r>
              <a:rPr sz="2050" spc="80" dirty="0">
                <a:latin typeface="Century"/>
                <a:cs typeface="Century"/>
              </a:rPr>
              <a:t> </a:t>
            </a:r>
            <a:r>
              <a:rPr sz="2050" spc="25" dirty="0">
                <a:latin typeface="Calibri"/>
                <a:cs typeface="Calibri"/>
              </a:rPr>
              <a:t>“</a:t>
            </a:r>
            <a:r>
              <a:rPr sz="2050" spc="25" dirty="0">
                <a:solidFill>
                  <a:srgbClr val="004B00"/>
                </a:solidFill>
                <a:latin typeface="Calibri"/>
                <a:cs typeface="Calibri"/>
              </a:rPr>
              <a:t>Can</a:t>
            </a:r>
            <a:r>
              <a:rPr sz="2050" spc="190" dirty="0">
                <a:solidFill>
                  <a:srgbClr val="004B00"/>
                </a:solidFill>
                <a:latin typeface="Calibri"/>
                <a:cs typeface="Calibri"/>
              </a:rPr>
              <a:t> </a:t>
            </a:r>
            <a:r>
              <a:rPr sz="2050" spc="-75" dirty="0">
                <a:solidFill>
                  <a:srgbClr val="004B00"/>
                </a:solidFill>
                <a:latin typeface="Calibri"/>
                <a:cs typeface="Calibri"/>
              </a:rPr>
              <a:t>machines</a:t>
            </a:r>
            <a:r>
              <a:rPr sz="2050" spc="210" dirty="0">
                <a:solidFill>
                  <a:srgbClr val="004B00"/>
                </a:solidFill>
                <a:latin typeface="Calibri"/>
                <a:cs typeface="Calibri"/>
              </a:rPr>
              <a:t> </a:t>
            </a:r>
            <a:r>
              <a:rPr sz="2050" spc="-85" dirty="0">
                <a:solidFill>
                  <a:srgbClr val="004B00"/>
                </a:solidFill>
                <a:latin typeface="Calibri"/>
                <a:cs typeface="Calibri"/>
              </a:rPr>
              <a:t>behave</a:t>
            </a:r>
            <a:r>
              <a:rPr sz="2050" spc="195" dirty="0">
                <a:solidFill>
                  <a:srgbClr val="004B00"/>
                </a:solidFill>
                <a:latin typeface="Calibri"/>
                <a:cs typeface="Calibri"/>
              </a:rPr>
              <a:t> </a:t>
            </a:r>
            <a:r>
              <a:rPr sz="2050" spc="-40" dirty="0">
                <a:solidFill>
                  <a:srgbClr val="004B00"/>
                </a:solidFill>
                <a:latin typeface="Calibri"/>
                <a:cs typeface="Calibri"/>
              </a:rPr>
              <a:t>intelligently</a:t>
            </a:r>
            <a:r>
              <a:rPr sz="2050" spc="-40" dirty="0">
                <a:latin typeface="Calibri"/>
                <a:cs typeface="Calibri"/>
              </a:rPr>
              <a:t>?”</a:t>
            </a:r>
            <a:endParaRPr sz="2050" dirty="0">
              <a:latin typeface="Calibri"/>
              <a:cs typeface="Calibri"/>
            </a:endParaRPr>
          </a:p>
          <a:p>
            <a:pPr marL="381000" indent="-368935">
              <a:lnSpc>
                <a:spcPct val="100000"/>
              </a:lnSpc>
              <a:spcBef>
                <a:spcPts val="25"/>
              </a:spcBef>
              <a:buFont typeface="Century"/>
              <a:buChar char="♦"/>
              <a:tabLst>
                <a:tab pos="381000" algn="l"/>
                <a:tab pos="381635" algn="l"/>
              </a:tabLst>
            </a:pPr>
            <a:r>
              <a:rPr sz="2050" spc="-45" dirty="0">
                <a:latin typeface="Calibri"/>
                <a:cs typeface="Calibri"/>
              </a:rPr>
              <a:t>Operational</a:t>
            </a:r>
            <a:r>
              <a:rPr sz="2050" spc="185" dirty="0">
                <a:latin typeface="Calibri"/>
                <a:cs typeface="Calibri"/>
              </a:rPr>
              <a:t> </a:t>
            </a:r>
            <a:r>
              <a:rPr sz="2050" spc="-55" dirty="0">
                <a:latin typeface="Calibri"/>
                <a:cs typeface="Calibri"/>
              </a:rPr>
              <a:t>test</a:t>
            </a:r>
            <a:r>
              <a:rPr sz="2050" spc="210" dirty="0">
                <a:latin typeface="Calibri"/>
                <a:cs typeface="Calibri"/>
              </a:rPr>
              <a:t> </a:t>
            </a:r>
            <a:r>
              <a:rPr sz="2050" spc="-90" dirty="0">
                <a:latin typeface="Calibri"/>
                <a:cs typeface="Calibri"/>
              </a:rPr>
              <a:t>for</a:t>
            </a:r>
            <a:r>
              <a:rPr sz="2050" spc="180" dirty="0">
                <a:latin typeface="Calibri"/>
                <a:cs typeface="Calibri"/>
              </a:rPr>
              <a:t> </a:t>
            </a:r>
            <a:r>
              <a:rPr sz="2050" spc="-55" dirty="0">
                <a:latin typeface="Calibri"/>
                <a:cs typeface="Calibri"/>
              </a:rPr>
              <a:t>intelligent</a:t>
            </a:r>
            <a:r>
              <a:rPr sz="2050" spc="235" dirty="0">
                <a:latin typeface="Calibri"/>
                <a:cs typeface="Calibri"/>
              </a:rPr>
              <a:t> </a:t>
            </a:r>
            <a:r>
              <a:rPr sz="2050" spc="-70" dirty="0">
                <a:latin typeface="Calibri"/>
                <a:cs typeface="Calibri"/>
              </a:rPr>
              <a:t>behavior:</a:t>
            </a:r>
            <a:r>
              <a:rPr sz="2050" spc="25" dirty="0">
                <a:latin typeface="Calibri"/>
                <a:cs typeface="Calibri"/>
              </a:rPr>
              <a:t> </a:t>
            </a:r>
            <a:r>
              <a:rPr sz="2050" spc="-80" dirty="0">
                <a:latin typeface="Calibri"/>
                <a:cs typeface="Calibri"/>
              </a:rPr>
              <a:t>the</a:t>
            </a:r>
            <a:r>
              <a:rPr sz="2050" spc="190" dirty="0">
                <a:latin typeface="Calibri"/>
                <a:cs typeface="Calibri"/>
              </a:rPr>
              <a:t> </a:t>
            </a:r>
            <a:r>
              <a:rPr sz="2050" spc="-35" dirty="0">
                <a:solidFill>
                  <a:srgbClr val="00007E"/>
                </a:solidFill>
                <a:latin typeface="Calibri"/>
                <a:cs typeface="Calibri"/>
              </a:rPr>
              <a:t>Imitation</a:t>
            </a:r>
            <a:r>
              <a:rPr sz="2050" spc="145" dirty="0">
                <a:solidFill>
                  <a:srgbClr val="00007E"/>
                </a:solidFill>
                <a:latin typeface="Calibri"/>
                <a:cs typeface="Calibri"/>
              </a:rPr>
              <a:t> </a:t>
            </a:r>
            <a:r>
              <a:rPr sz="2050" spc="-80" dirty="0">
                <a:solidFill>
                  <a:srgbClr val="00007E"/>
                </a:solidFill>
                <a:latin typeface="Calibri"/>
                <a:cs typeface="Calibri"/>
              </a:rPr>
              <a:t>Game</a:t>
            </a:r>
            <a:endParaRPr sz="2050" dirty="0">
              <a:latin typeface="Calibri"/>
              <a:cs typeface="Calibri"/>
            </a:endParaRPr>
          </a:p>
        </p:txBody>
      </p:sp>
      <p:grpSp>
        <p:nvGrpSpPr>
          <p:cNvPr id="4" name="object 4"/>
          <p:cNvGrpSpPr/>
          <p:nvPr/>
        </p:nvGrpSpPr>
        <p:grpSpPr>
          <a:xfrm>
            <a:off x="2819400" y="3200400"/>
            <a:ext cx="1595755" cy="1835785"/>
            <a:chOff x="3052455" y="2659682"/>
            <a:chExt cx="1595755" cy="1835785"/>
          </a:xfrm>
        </p:grpSpPr>
        <p:sp>
          <p:nvSpPr>
            <p:cNvPr id="5" name="object 5"/>
            <p:cNvSpPr/>
            <p:nvPr/>
          </p:nvSpPr>
          <p:spPr>
            <a:xfrm>
              <a:off x="3697405" y="3299831"/>
              <a:ext cx="201295" cy="480059"/>
            </a:xfrm>
            <a:custGeom>
              <a:avLst/>
              <a:gdLst/>
              <a:ahLst/>
              <a:cxnLst/>
              <a:rect l="l" t="t" r="r" b="b"/>
              <a:pathLst>
                <a:path w="201295" h="480060">
                  <a:moveTo>
                    <a:pt x="181606" y="51888"/>
                  </a:moveTo>
                  <a:lnTo>
                    <a:pt x="181606" y="32430"/>
                  </a:lnTo>
                  <a:lnTo>
                    <a:pt x="162148" y="32430"/>
                  </a:lnTo>
                  <a:lnTo>
                    <a:pt x="162148" y="51888"/>
                  </a:lnTo>
                  <a:lnTo>
                    <a:pt x="181606" y="51888"/>
                  </a:lnTo>
                  <a:close/>
                </a:path>
                <a:path w="201295" h="480060">
                  <a:moveTo>
                    <a:pt x="181606" y="129714"/>
                  </a:moveTo>
                  <a:lnTo>
                    <a:pt x="181606" y="110256"/>
                  </a:lnTo>
                  <a:lnTo>
                    <a:pt x="162148" y="110256"/>
                  </a:lnTo>
                  <a:lnTo>
                    <a:pt x="162148" y="129714"/>
                  </a:lnTo>
                  <a:lnTo>
                    <a:pt x="181606" y="129714"/>
                  </a:lnTo>
                  <a:close/>
                </a:path>
                <a:path w="201295" h="480060">
                  <a:moveTo>
                    <a:pt x="181606" y="110257"/>
                  </a:moveTo>
                  <a:lnTo>
                    <a:pt x="181606" y="90800"/>
                  </a:lnTo>
                  <a:lnTo>
                    <a:pt x="162148" y="90800"/>
                  </a:lnTo>
                  <a:lnTo>
                    <a:pt x="162148" y="110257"/>
                  </a:lnTo>
                  <a:lnTo>
                    <a:pt x="181606" y="110257"/>
                  </a:lnTo>
                  <a:close/>
                </a:path>
                <a:path w="201295" h="480060">
                  <a:moveTo>
                    <a:pt x="181606" y="90801"/>
                  </a:moveTo>
                  <a:lnTo>
                    <a:pt x="181606" y="71343"/>
                  </a:lnTo>
                  <a:lnTo>
                    <a:pt x="162148" y="71343"/>
                  </a:lnTo>
                  <a:lnTo>
                    <a:pt x="162148" y="90801"/>
                  </a:lnTo>
                  <a:lnTo>
                    <a:pt x="181606" y="90801"/>
                  </a:lnTo>
                  <a:close/>
                </a:path>
                <a:path w="201295" h="480060">
                  <a:moveTo>
                    <a:pt x="181606" y="71345"/>
                  </a:moveTo>
                  <a:lnTo>
                    <a:pt x="181606" y="51887"/>
                  </a:lnTo>
                  <a:lnTo>
                    <a:pt x="162148" y="51887"/>
                  </a:lnTo>
                  <a:lnTo>
                    <a:pt x="162148" y="71345"/>
                  </a:lnTo>
                  <a:lnTo>
                    <a:pt x="181606" y="71345"/>
                  </a:lnTo>
                  <a:close/>
                </a:path>
                <a:path w="201295" h="480060">
                  <a:moveTo>
                    <a:pt x="181606" y="175116"/>
                  </a:moveTo>
                  <a:lnTo>
                    <a:pt x="181606" y="155659"/>
                  </a:lnTo>
                  <a:lnTo>
                    <a:pt x="162148" y="155659"/>
                  </a:lnTo>
                  <a:lnTo>
                    <a:pt x="162148" y="175116"/>
                  </a:lnTo>
                  <a:lnTo>
                    <a:pt x="181606" y="175116"/>
                  </a:lnTo>
                  <a:close/>
                </a:path>
                <a:path w="201295" h="480060">
                  <a:moveTo>
                    <a:pt x="181606" y="252942"/>
                  </a:moveTo>
                  <a:lnTo>
                    <a:pt x="181606" y="233484"/>
                  </a:lnTo>
                  <a:lnTo>
                    <a:pt x="162148" y="233484"/>
                  </a:lnTo>
                  <a:lnTo>
                    <a:pt x="162148" y="252942"/>
                  </a:lnTo>
                  <a:lnTo>
                    <a:pt x="181606" y="252942"/>
                  </a:lnTo>
                  <a:close/>
                </a:path>
                <a:path w="201295" h="480060">
                  <a:moveTo>
                    <a:pt x="181606" y="233485"/>
                  </a:moveTo>
                  <a:lnTo>
                    <a:pt x="181606" y="214028"/>
                  </a:lnTo>
                  <a:lnTo>
                    <a:pt x="162148" y="214028"/>
                  </a:lnTo>
                  <a:lnTo>
                    <a:pt x="162148" y="233485"/>
                  </a:lnTo>
                  <a:lnTo>
                    <a:pt x="181606" y="233485"/>
                  </a:lnTo>
                  <a:close/>
                </a:path>
                <a:path w="201295" h="480060">
                  <a:moveTo>
                    <a:pt x="181606" y="214029"/>
                  </a:moveTo>
                  <a:lnTo>
                    <a:pt x="181606" y="194571"/>
                  </a:lnTo>
                  <a:lnTo>
                    <a:pt x="162148" y="194571"/>
                  </a:lnTo>
                  <a:lnTo>
                    <a:pt x="162148" y="214029"/>
                  </a:lnTo>
                  <a:lnTo>
                    <a:pt x="181606" y="214029"/>
                  </a:lnTo>
                  <a:close/>
                </a:path>
                <a:path w="201295" h="480060">
                  <a:moveTo>
                    <a:pt x="181606" y="194573"/>
                  </a:moveTo>
                  <a:lnTo>
                    <a:pt x="181606" y="175115"/>
                  </a:lnTo>
                  <a:lnTo>
                    <a:pt x="162148" y="175115"/>
                  </a:lnTo>
                  <a:lnTo>
                    <a:pt x="162148" y="194573"/>
                  </a:lnTo>
                  <a:lnTo>
                    <a:pt x="181606" y="194573"/>
                  </a:lnTo>
                  <a:close/>
                </a:path>
                <a:path w="201295" h="480060">
                  <a:moveTo>
                    <a:pt x="181606" y="298344"/>
                  </a:moveTo>
                  <a:lnTo>
                    <a:pt x="181606" y="278887"/>
                  </a:lnTo>
                  <a:lnTo>
                    <a:pt x="162148" y="278887"/>
                  </a:lnTo>
                  <a:lnTo>
                    <a:pt x="162148" y="298344"/>
                  </a:lnTo>
                  <a:lnTo>
                    <a:pt x="181606" y="298344"/>
                  </a:lnTo>
                  <a:close/>
                </a:path>
                <a:path w="201295" h="480060">
                  <a:moveTo>
                    <a:pt x="181606" y="356726"/>
                  </a:moveTo>
                  <a:lnTo>
                    <a:pt x="181606" y="337269"/>
                  </a:lnTo>
                  <a:lnTo>
                    <a:pt x="162148" y="337269"/>
                  </a:lnTo>
                  <a:lnTo>
                    <a:pt x="162148" y="356726"/>
                  </a:lnTo>
                  <a:lnTo>
                    <a:pt x="181606" y="356726"/>
                  </a:lnTo>
                  <a:close/>
                </a:path>
                <a:path w="201295" h="480060">
                  <a:moveTo>
                    <a:pt x="181606" y="337270"/>
                  </a:moveTo>
                  <a:lnTo>
                    <a:pt x="181606" y="317812"/>
                  </a:lnTo>
                  <a:lnTo>
                    <a:pt x="162148" y="317812"/>
                  </a:lnTo>
                  <a:lnTo>
                    <a:pt x="162148" y="337270"/>
                  </a:lnTo>
                  <a:lnTo>
                    <a:pt x="181606" y="337270"/>
                  </a:lnTo>
                  <a:close/>
                </a:path>
                <a:path w="201295" h="480060">
                  <a:moveTo>
                    <a:pt x="181606" y="317801"/>
                  </a:moveTo>
                  <a:lnTo>
                    <a:pt x="181606" y="298343"/>
                  </a:lnTo>
                  <a:lnTo>
                    <a:pt x="162148" y="298343"/>
                  </a:lnTo>
                  <a:lnTo>
                    <a:pt x="162148" y="317801"/>
                  </a:lnTo>
                  <a:lnTo>
                    <a:pt x="181606" y="317801"/>
                  </a:lnTo>
                  <a:close/>
                </a:path>
                <a:path w="201295" h="480060">
                  <a:moveTo>
                    <a:pt x="181606" y="408606"/>
                  </a:moveTo>
                  <a:lnTo>
                    <a:pt x="181606" y="389148"/>
                  </a:lnTo>
                  <a:lnTo>
                    <a:pt x="162148" y="389148"/>
                  </a:lnTo>
                  <a:lnTo>
                    <a:pt x="162148" y="408606"/>
                  </a:lnTo>
                  <a:lnTo>
                    <a:pt x="181606" y="408606"/>
                  </a:lnTo>
                  <a:close/>
                </a:path>
                <a:path w="201295" h="480060">
                  <a:moveTo>
                    <a:pt x="181606" y="447519"/>
                  </a:moveTo>
                  <a:lnTo>
                    <a:pt x="181606" y="408603"/>
                  </a:lnTo>
                  <a:lnTo>
                    <a:pt x="162148" y="408603"/>
                  </a:lnTo>
                  <a:lnTo>
                    <a:pt x="162148" y="447519"/>
                  </a:lnTo>
                  <a:lnTo>
                    <a:pt x="181606" y="447519"/>
                  </a:lnTo>
                  <a:close/>
                </a:path>
                <a:path w="201295" h="480060">
                  <a:moveTo>
                    <a:pt x="142693" y="71345"/>
                  </a:moveTo>
                  <a:lnTo>
                    <a:pt x="142693" y="51887"/>
                  </a:lnTo>
                  <a:lnTo>
                    <a:pt x="123235" y="51887"/>
                  </a:lnTo>
                  <a:lnTo>
                    <a:pt x="123235" y="71345"/>
                  </a:lnTo>
                  <a:lnTo>
                    <a:pt x="142693" y="71345"/>
                  </a:lnTo>
                  <a:close/>
                </a:path>
                <a:path w="201295" h="480060">
                  <a:moveTo>
                    <a:pt x="142693" y="149170"/>
                  </a:moveTo>
                  <a:lnTo>
                    <a:pt x="142693" y="129712"/>
                  </a:lnTo>
                  <a:lnTo>
                    <a:pt x="123235" y="129712"/>
                  </a:lnTo>
                  <a:lnTo>
                    <a:pt x="123235" y="149170"/>
                  </a:lnTo>
                  <a:lnTo>
                    <a:pt x="142693" y="149170"/>
                  </a:lnTo>
                  <a:close/>
                </a:path>
                <a:path w="201295" h="480060">
                  <a:moveTo>
                    <a:pt x="142693" y="129714"/>
                  </a:moveTo>
                  <a:lnTo>
                    <a:pt x="142693" y="110256"/>
                  </a:lnTo>
                  <a:lnTo>
                    <a:pt x="123235" y="110256"/>
                  </a:lnTo>
                  <a:lnTo>
                    <a:pt x="123235" y="129714"/>
                  </a:lnTo>
                  <a:lnTo>
                    <a:pt x="142693" y="129714"/>
                  </a:lnTo>
                  <a:close/>
                </a:path>
                <a:path w="201295" h="480060">
                  <a:moveTo>
                    <a:pt x="142693" y="110257"/>
                  </a:moveTo>
                  <a:lnTo>
                    <a:pt x="142693" y="90800"/>
                  </a:lnTo>
                  <a:lnTo>
                    <a:pt x="123235" y="90800"/>
                  </a:lnTo>
                  <a:lnTo>
                    <a:pt x="123235" y="110257"/>
                  </a:lnTo>
                  <a:lnTo>
                    <a:pt x="142693" y="110257"/>
                  </a:lnTo>
                  <a:close/>
                </a:path>
                <a:path w="201295" h="480060">
                  <a:moveTo>
                    <a:pt x="142693" y="90801"/>
                  </a:moveTo>
                  <a:lnTo>
                    <a:pt x="142693" y="71343"/>
                  </a:lnTo>
                  <a:lnTo>
                    <a:pt x="123235" y="71343"/>
                  </a:lnTo>
                  <a:lnTo>
                    <a:pt x="123235" y="90801"/>
                  </a:lnTo>
                  <a:lnTo>
                    <a:pt x="142693" y="90801"/>
                  </a:lnTo>
                  <a:close/>
                </a:path>
                <a:path w="201295" h="480060">
                  <a:moveTo>
                    <a:pt x="142693" y="168627"/>
                  </a:moveTo>
                  <a:lnTo>
                    <a:pt x="142693" y="149169"/>
                  </a:lnTo>
                  <a:lnTo>
                    <a:pt x="123235" y="149169"/>
                  </a:lnTo>
                  <a:lnTo>
                    <a:pt x="123235" y="168627"/>
                  </a:lnTo>
                  <a:lnTo>
                    <a:pt x="142693" y="168627"/>
                  </a:lnTo>
                  <a:close/>
                </a:path>
                <a:path w="201295" h="480060">
                  <a:moveTo>
                    <a:pt x="142693" y="246465"/>
                  </a:moveTo>
                  <a:lnTo>
                    <a:pt x="142693" y="227007"/>
                  </a:lnTo>
                  <a:lnTo>
                    <a:pt x="123235" y="227007"/>
                  </a:lnTo>
                  <a:lnTo>
                    <a:pt x="123235" y="246465"/>
                  </a:lnTo>
                  <a:lnTo>
                    <a:pt x="142693" y="246465"/>
                  </a:lnTo>
                  <a:close/>
                </a:path>
                <a:path w="201295" h="480060">
                  <a:moveTo>
                    <a:pt x="142693" y="227008"/>
                  </a:moveTo>
                  <a:lnTo>
                    <a:pt x="142693" y="207551"/>
                  </a:lnTo>
                  <a:lnTo>
                    <a:pt x="123235" y="207551"/>
                  </a:lnTo>
                  <a:lnTo>
                    <a:pt x="123235" y="227008"/>
                  </a:lnTo>
                  <a:lnTo>
                    <a:pt x="142693" y="227008"/>
                  </a:lnTo>
                  <a:close/>
                </a:path>
                <a:path w="201295" h="480060">
                  <a:moveTo>
                    <a:pt x="142693" y="207552"/>
                  </a:moveTo>
                  <a:lnTo>
                    <a:pt x="142693" y="188094"/>
                  </a:lnTo>
                  <a:lnTo>
                    <a:pt x="123235" y="188094"/>
                  </a:lnTo>
                  <a:lnTo>
                    <a:pt x="123235" y="207552"/>
                  </a:lnTo>
                  <a:lnTo>
                    <a:pt x="142693" y="207552"/>
                  </a:lnTo>
                  <a:close/>
                </a:path>
                <a:path w="201295" h="480060">
                  <a:moveTo>
                    <a:pt x="142693" y="188083"/>
                  </a:moveTo>
                  <a:lnTo>
                    <a:pt x="142693" y="168625"/>
                  </a:lnTo>
                  <a:lnTo>
                    <a:pt x="123235" y="168625"/>
                  </a:lnTo>
                  <a:lnTo>
                    <a:pt x="123235" y="188083"/>
                  </a:lnTo>
                  <a:lnTo>
                    <a:pt x="142693" y="188083"/>
                  </a:lnTo>
                  <a:close/>
                </a:path>
                <a:path w="201295" h="480060">
                  <a:moveTo>
                    <a:pt x="142693" y="285378"/>
                  </a:moveTo>
                  <a:lnTo>
                    <a:pt x="142693" y="265920"/>
                  </a:lnTo>
                  <a:lnTo>
                    <a:pt x="123235" y="265920"/>
                  </a:lnTo>
                  <a:lnTo>
                    <a:pt x="123235" y="285378"/>
                  </a:lnTo>
                  <a:lnTo>
                    <a:pt x="142693" y="285378"/>
                  </a:lnTo>
                  <a:close/>
                </a:path>
                <a:path w="201295" h="480060">
                  <a:moveTo>
                    <a:pt x="142693" y="304834"/>
                  </a:moveTo>
                  <a:lnTo>
                    <a:pt x="142693" y="285376"/>
                  </a:lnTo>
                  <a:lnTo>
                    <a:pt x="123235" y="285376"/>
                  </a:lnTo>
                  <a:lnTo>
                    <a:pt x="123235" y="304834"/>
                  </a:lnTo>
                  <a:lnTo>
                    <a:pt x="142693" y="304834"/>
                  </a:lnTo>
                  <a:close/>
                </a:path>
                <a:path w="201295" h="480060">
                  <a:moveTo>
                    <a:pt x="142693" y="265921"/>
                  </a:moveTo>
                  <a:lnTo>
                    <a:pt x="142693" y="246464"/>
                  </a:lnTo>
                  <a:lnTo>
                    <a:pt x="123235" y="246464"/>
                  </a:lnTo>
                  <a:lnTo>
                    <a:pt x="123235" y="265921"/>
                  </a:lnTo>
                  <a:lnTo>
                    <a:pt x="142693" y="265921"/>
                  </a:lnTo>
                  <a:close/>
                </a:path>
                <a:path w="201295" h="480060">
                  <a:moveTo>
                    <a:pt x="116747" y="252942"/>
                  </a:moveTo>
                  <a:lnTo>
                    <a:pt x="116747" y="233484"/>
                  </a:lnTo>
                  <a:lnTo>
                    <a:pt x="97289" y="233484"/>
                  </a:lnTo>
                  <a:lnTo>
                    <a:pt x="97289" y="252942"/>
                  </a:lnTo>
                  <a:lnTo>
                    <a:pt x="116747" y="252942"/>
                  </a:lnTo>
                  <a:close/>
                </a:path>
                <a:path w="201295" h="480060">
                  <a:moveTo>
                    <a:pt x="116747" y="272411"/>
                  </a:moveTo>
                  <a:lnTo>
                    <a:pt x="116747" y="252953"/>
                  </a:lnTo>
                  <a:lnTo>
                    <a:pt x="97289" y="252953"/>
                  </a:lnTo>
                  <a:lnTo>
                    <a:pt x="97289" y="272411"/>
                  </a:lnTo>
                  <a:lnTo>
                    <a:pt x="116747" y="272411"/>
                  </a:lnTo>
                  <a:close/>
                </a:path>
                <a:path w="201295" h="480060">
                  <a:moveTo>
                    <a:pt x="116747" y="291867"/>
                  </a:moveTo>
                  <a:lnTo>
                    <a:pt x="116747" y="272410"/>
                  </a:lnTo>
                  <a:lnTo>
                    <a:pt x="97289" y="272410"/>
                  </a:lnTo>
                  <a:lnTo>
                    <a:pt x="97289" y="291867"/>
                  </a:lnTo>
                  <a:lnTo>
                    <a:pt x="116747" y="291867"/>
                  </a:lnTo>
                  <a:close/>
                </a:path>
                <a:path w="201295" h="480060">
                  <a:moveTo>
                    <a:pt x="116747" y="311324"/>
                  </a:moveTo>
                  <a:lnTo>
                    <a:pt x="116747" y="291866"/>
                  </a:lnTo>
                  <a:lnTo>
                    <a:pt x="97289" y="291866"/>
                  </a:lnTo>
                  <a:lnTo>
                    <a:pt x="97289" y="311324"/>
                  </a:lnTo>
                  <a:lnTo>
                    <a:pt x="116747" y="311324"/>
                  </a:lnTo>
                  <a:close/>
                </a:path>
                <a:path w="201295" h="480060">
                  <a:moveTo>
                    <a:pt x="116747" y="233485"/>
                  </a:moveTo>
                  <a:lnTo>
                    <a:pt x="116747" y="214028"/>
                  </a:lnTo>
                  <a:lnTo>
                    <a:pt x="97289" y="214028"/>
                  </a:lnTo>
                  <a:lnTo>
                    <a:pt x="97289" y="233485"/>
                  </a:lnTo>
                  <a:lnTo>
                    <a:pt x="116747" y="233485"/>
                  </a:lnTo>
                  <a:close/>
                </a:path>
                <a:path w="201295" h="480060">
                  <a:moveTo>
                    <a:pt x="116747" y="155660"/>
                  </a:moveTo>
                  <a:lnTo>
                    <a:pt x="116747" y="136202"/>
                  </a:lnTo>
                  <a:lnTo>
                    <a:pt x="97289" y="136202"/>
                  </a:lnTo>
                  <a:lnTo>
                    <a:pt x="97289" y="155660"/>
                  </a:lnTo>
                  <a:lnTo>
                    <a:pt x="116747" y="155660"/>
                  </a:lnTo>
                  <a:close/>
                </a:path>
                <a:path w="201295" h="480060">
                  <a:moveTo>
                    <a:pt x="116747" y="175116"/>
                  </a:moveTo>
                  <a:lnTo>
                    <a:pt x="116747" y="155659"/>
                  </a:lnTo>
                  <a:lnTo>
                    <a:pt x="97289" y="155659"/>
                  </a:lnTo>
                  <a:lnTo>
                    <a:pt x="97289" y="175116"/>
                  </a:lnTo>
                  <a:lnTo>
                    <a:pt x="116747" y="175116"/>
                  </a:lnTo>
                  <a:close/>
                </a:path>
                <a:path w="201295" h="480060">
                  <a:moveTo>
                    <a:pt x="116747" y="194573"/>
                  </a:moveTo>
                  <a:lnTo>
                    <a:pt x="116747" y="175115"/>
                  </a:lnTo>
                  <a:lnTo>
                    <a:pt x="97289" y="175115"/>
                  </a:lnTo>
                  <a:lnTo>
                    <a:pt x="97289" y="194573"/>
                  </a:lnTo>
                  <a:lnTo>
                    <a:pt x="116747" y="194573"/>
                  </a:lnTo>
                  <a:close/>
                </a:path>
                <a:path w="201295" h="480060">
                  <a:moveTo>
                    <a:pt x="116747" y="214029"/>
                  </a:moveTo>
                  <a:lnTo>
                    <a:pt x="116747" y="194571"/>
                  </a:lnTo>
                  <a:lnTo>
                    <a:pt x="97289" y="194571"/>
                  </a:lnTo>
                  <a:lnTo>
                    <a:pt x="97289" y="214029"/>
                  </a:lnTo>
                  <a:lnTo>
                    <a:pt x="116747" y="214029"/>
                  </a:lnTo>
                  <a:close/>
                </a:path>
                <a:path w="201295" h="480060">
                  <a:moveTo>
                    <a:pt x="116747" y="116747"/>
                  </a:moveTo>
                  <a:lnTo>
                    <a:pt x="116747" y="97289"/>
                  </a:lnTo>
                  <a:lnTo>
                    <a:pt x="97289" y="97289"/>
                  </a:lnTo>
                  <a:lnTo>
                    <a:pt x="97289" y="116747"/>
                  </a:lnTo>
                  <a:lnTo>
                    <a:pt x="116747" y="116747"/>
                  </a:lnTo>
                  <a:close/>
                </a:path>
                <a:path w="201295" h="480060">
                  <a:moveTo>
                    <a:pt x="116747" y="97291"/>
                  </a:moveTo>
                  <a:lnTo>
                    <a:pt x="116747" y="77833"/>
                  </a:lnTo>
                  <a:lnTo>
                    <a:pt x="97289" y="77833"/>
                  </a:lnTo>
                  <a:lnTo>
                    <a:pt x="97289" y="97291"/>
                  </a:lnTo>
                  <a:lnTo>
                    <a:pt x="116747" y="97291"/>
                  </a:lnTo>
                  <a:close/>
                </a:path>
                <a:path w="201295" h="480060">
                  <a:moveTo>
                    <a:pt x="116747" y="136203"/>
                  </a:moveTo>
                  <a:lnTo>
                    <a:pt x="116747" y="116746"/>
                  </a:lnTo>
                  <a:lnTo>
                    <a:pt x="97289" y="116746"/>
                  </a:lnTo>
                  <a:lnTo>
                    <a:pt x="97289" y="136203"/>
                  </a:lnTo>
                  <a:lnTo>
                    <a:pt x="116747" y="136203"/>
                  </a:lnTo>
                  <a:close/>
                </a:path>
                <a:path w="201295" h="480060">
                  <a:moveTo>
                    <a:pt x="116747" y="77834"/>
                  </a:moveTo>
                  <a:lnTo>
                    <a:pt x="116747" y="51891"/>
                  </a:lnTo>
                  <a:lnTo>
                    <a:pt x="97289" y="51891"/>
                  </a:lnTo>
                  <a:lnTo>
                    <a:pt x="97289" y="77834"/>
                  </a:lnTo>
                  <a:lnTo>
                    <a:pt x="116747" y="77834"/>
                  </a:lnTo>
                  <a:close/>
                </a:path>
                <a:path w="201295" h="480060">
                  <a:moveTo>
                    <a:pt x="90801" y="259432"/>
                  </a:moveTo>
                  <a:lnTo>
                    <a:pt x="90801" y="239974"/>
                  </a:lnTo>
                  <a:lnTo>
                    <a:pt x="71343" y="239974"/>
                  </a:lnTo>
                  <a:lnTo>
                    <a:pt x="71343" y="259432"/>
                  </a:lnTo>
                  <a:lnTo>
                    <a:pt x="90801" y="259432"/>
                  </a:lnTo>
                  <a:close/>
                </a:path>
                <a:path w="201295" h="480060">
                  <a:moveTo>
                    <a:pt x="90801" y="278888"/>
                  </a:moveTo>
                  <a:lnTo>
                    <a:pt x="90801" y="259430"/>
                  </a:lnTo>
                  <a:lnTo>
                    <a:pt x="71343" y="259430"/>
                  </a:lnTo>
                  <a:lnTo>
                    <a:pt x="71343" y="278888"/>
                  </a:lnTo>
                  <a:lnTo>
                    <a:pt x="90801" y="278888"/>
                  </a:lnTo>
                  <a:close/>
                </a:path>
                <a:path w="201295" h="480060">
                  <a:moveTo>
                    <a:pt x="90801" y="298344"/>
                  </a:moveTo>
                  <a:lnTo>
                    <a:pt x="90801" y="278887"/>
                  </a:lnTo>
                  <a:lnTo>
                    <a:pt x="71343" y="278887"/>
                  </a:lnTo>
                  <a:lnTo>
                    <a:pt x="71343" y="298344"/>
                  </a:lnTo>
                  <a:lnTo>
                    <a:pt x="90801" y="298344"/>
                  </a:lnTo>
                  <a:close/>
                </a:path>
                <a:path w="201295" h="480060">
                  <a:moveTo>
                    <a:pt x="90801" y="317801"/>
                  </a:moveTo>
                  <a:lnTo>
                    <a:pt x="90801" y="298343"/>
                  </a:lnTo>
                  <a:lnTo>
                    <a:pt x="71343" y="298343"/>
                  </a:lnTo>
                  <a:lnTo>
                    <a:pt x="71343" y="317801"/>
                  </a:lnTo>
                  <a:lnTo>
                    <a:pt x="90801" y="317801"/>
                  </a:lnTo>
                  <a:close/>
                </a:path>
                <a:path w="201295" h="480060">
                  <a:moveTo>
                    <a:pt x="90801" y="239975"/>
                  </a:moveTo>
                  <a:lnTo>
                    <a:pt x="90801" y="220517"/>
                  </a:lnTo>
                  <a:lnTo>
                    <a:pt x="71343" y="220517"/>
                  </a:lnTo>
                  <a:lnTo>
                    <a:pt x="71343" y="239975"/>
                  </a:lnTo>
                  <a:lnTo>
                    <a:pt x="90801" y="239975"/>
                  </a:lnTo>
                  <a:close/>
                </a:path>
                <a:path w="201295" h="480060">
                  <a:moveTo>
                    <a:pt x="90801" y="162150"/>
                  </a:moveTo>
                  <a:lnTo>
                    <a:pt x="90801" y="142692"/>
                  </a:lnTo>
                  <a:lnTo>
                    <a:pt x="71343" y="142692"/>
                  </a:lnTo>
                  <a:lnTo>
                    <a:pt x="71343" y="162150"/>
                  </a:lnTo>
                  <a:lnTo>
                    <a:pt x="90801" y="162150"/>
                  </a:lnTo>
                  <a:close/>
                </a:path>
                <a:path w="201295" h="480060">
                  <a:moveTo>
                    <a:pt x="90801" y="181606"/>
                  </a:moveTo>
                  <a:lnTo>
                    <a:pt x="90801" y="162148"/>
                  </a:lnTo>
                  <a:lnTo>
                    <a:pt x="71343" y="162148"/>
                  </a:lnTo>
                  <a:lnTo>
                    <a:pt x="71343" y="181606"/>
                  </a:lnTo>
                  <a:lnTo>
                    <a:pt x="90801" y="181606"/>
                  </a:lnTo>
                  <a:close/>
                </a:path>
                <a:path w="201295" h="480060">
                  <a:moveTo>
                    <a:pt x="90801" y="201062"/>
                  </a:moveTo>
                  <a:lnTo>
                    <a:pt x="90801" y="181605"/>
                  </a:lnTo>
                  <a:lnTo>
                    <a:pt x="71343" y="181605"/>
                  </a:lnTo>
                  <a:lnTo>
                    <a:pt x="71343" y="201062"/>
                  </a:lnTo>
                  <a:lnTo>
                    <a:pt x="90801" y="201062"/>
                  </a:lnTo>
                  <a:close/>
                </a:path>
                <a:path w="201295" h="480060">
                  <a:moveTo>
                    <a:pt x="90801" y="220519"/>
                  </a:moveTo>
                  <a:lnTo>
                    <a:pt x="90801" y="201061"/>
                  </a:lnTo>
                  <a:lnTo>
                    <a:pt x="71343" y="201061"/>
                  </a:lnTo>
                  <a:lnTo>
                    <a:pt x="71343" y="220519"/>
                  </a:lnTo>
                  <a:lnTo>
                    <a:pt x="90801" y="220519"/>
                  </a:lnTo>
                  <a:close/>
                </a:path>
                <a:path w="201295" h="480060">
                  <a:moveTo>
                    <a:pt x="90801" y="123224"/>
                  </a:moveTo>
                  <a:lnTo>
                    <a:pt x="90801" y="103766"/>
                  </a:lnTo>
                  <a:lnTo>
                    <a:pt x="71343" y="103766"/>
                  </a:lnTo>
                  <a:lnTo>
                    <a:pt x="71343" y="123224"/>
                  </a:lnTo>
                  <a:lnTo>
                    <a:pt x="90801" y="123224"/>
                  </a:lnTo>
                  <a:close/>
                </a:path>
                <a:path w="201295" h="480060">
                  <a:moveTo>
                    <a:pt x="90801" y="103768"/>
                  </a:moveTo>
                  <a:lnTo>
                    <a:pt x="90801" y="84310"/>
                  </a:lnTo>
                  <a:lnTo>
                    <a:pt x="71343" y="84310"/>
                  </a:lnTo>
                  <a:lnTo>
                    <a:pt x="71343" y="103768"/>
                  </a:lnTo>
                  <a:lnTo>
                    <a:pt x="90801" y="103768"/>
                  </a:lnTo>
                  <a:close/>
                </a:path>
                <a:path w="201295" h="480060">
                  <a:moveTo>
                    <a:pt x="90801" y="142693"/>
                  </a:moveTo>
                  <a:lnTo>
                    <a:pt x="90801" y="123235"/>
                  </a:lnTo>
                  <a:lnTo>
                    <a:pt x="71343" y="123235"/>
                  </a:lnTo>
                  <a:lnTo>
                    <a:pt x="71343" y="142693"/>
                  </a:lnTo>
                  <a:lnTo>
                    <a:pt x="90801" y="142693"/>
                  </a:lnTo>
                  <a:close/>
                </a:path>
                <a:path w="201295" h="480060">
                  <a:moveTo>
                    <a:pt x="90801" y="84311"/>
                  </a:moveTo>
                  <a:lnTo>
                    <a:pt x="90801" y="58368"/>
                  </a:lnTo>
                  <a:lnTo>
                    <a:pt x="71343" y="58368"/>
                  </a:lnTo>
                  <a:lnTo>
                    <a:pt x="71343" y="84311"/>
                  </a:lnTo>
                  <a:lnTo>
                    <a:pt x="90801" y="84311"/>
                  </a:lnTo>
                  <a:close/>
                </a:path>
                <a:path w="201295" h="480060">
                  <a:moveTo>
                    <a:pt x="142693" y="337270"/>
                  </a:moveTo>
                  <a:lnTo>
                    <a:pt x="142693" y="304841"/>
                  </a:lnTo>
                  <a:lnTo>
                    <a:pt x="123235" y="304841"/>
                  </a:lnTo>
                  <a:lnTo>
                    <a:pt x="123235" y="337270"/>
                  </a:lnTo>
                  <a:lnTo>
                    <a:pt x="142693" y="337270"/>
                  </a:lnTo>
                  <a:close/>
                </a:path>
                <a:path w="201295" h="480060">
                  <a:moveTo>
                    <a:pt x="97290" y="317801"/>
                  </a:moveTo>
                  <a:lnTo>
                    <a:pt x="97290" y="324290"/>
                  </a:lnTo>
                  <a:lnTo>
                    <a:pt x="71344" y="324290"/>
                  </a:lnTo>
                  <a:lnTo>
                    <a:pt x="71344" y="343747"/>
                  </a:lnTo>
                  <a:lnTo>
                    <a:pt x="116747" y="343747"/>
                  </a:lnTo>
                  <a:lnTo>
                    <a:pt x="116747" y="317801"/>
                  </a:lnTo>
                  <a:lnTo>
                    <a:pt x="97290" y="317801"/>
                  </a:lnTo>
                  <a:close/>
                </a:path>
                <a:path w="201295" h="480060">
                  <a:moveTo>
                    <a:pt x="90801" y="58365"/>
                  </a:moveTo>
                  <a:lnTo>
                    <a:pt x="90801" y="38907"/>
                  </a:lnTo>
                  <a:lnTo>
                    <a:pt x="71343" y="38907"/>
                  </a:lnTo>
                  <a:lnTo>
                    <a:pt x="71343" y="58365"/>
                  </a:lnTo>
                  <a:lnTo>
                    <a:pt x="90801" y="58365"/>
                  </a:lnTo>
                  <a:close/>
                </a:path>
                <a:path w="201295" h="480060">
                  <a:moveTo>
                    <a:pt x="64855" y="246465"/>
                  </a:moveTo>
                  <a:lnTo>
                    <a:pt x="64855" y="227007"/>
                  </a:lnTo>
                  <a:lnTo>
                    <a:pt x="45397" y="227007"/>
                  </a:lnTo>
                  <a:lnTo>
                    <a:pt x="45397" y="246465"/>
                  </a:lnTo>
                  <a:lnTo>
                    <a:pt x="64855" y="246465"/>
                  </a:lnTo>
                  <a:close/>
                </a:path>
                <a:path w="201295" h="480060">
                  <a:moveTo>
                    <a:pt x="64855" y="265921"/>
                  </a:moveTo>
                  <a:lnTo>
                    <a:pt x="64855" y="246464"/>
                  </a:lnTo>
                  <a:lnTo>
                    <a:pt x="45397" y="246464"/>
                  </a:lnTo>
                  <a:lnTo>
                    <a:pt x="45397" y="265921"/>
                  </a:lnTo>
                  <a:lnTo>
                    <a:pt x="64855" y="265921"/>
                  </a:lnTo>
                  <a:close/>
                </a:path>
                <a:path w="201295" h="480060">
                  <a:moveTo>
                    <a:pt x="64855" y="285378"/>
                  </a:moveTo>
                  <a:lnTo>
                    <a:pt x="64855" y="265920"/>
                  </a:lnTo>
                  <a:lnTo>
                    <a:pt x="45397" y="265920"/>
                  </a:lnTo>
                  <a:lnTo>
                    <a:pt x="45397" y="285378"/>
                  </a:lnTo>
                  <a:lnTo>
                    <a:pt x="64855" y="285378"/>
                  </a:lnTo>
                  <a:close/>
                </a:path>
                <a:path w="201295" h="480060">
                  <a:moveTo>
                    <a:pt x="64855" y="227008"/>
                  </a:moveTo>
                  <a:lnTo>
                    <a:pt x="64855" y="207551"/>
                  </a:lnTo>
                  <a:lnTo>
                    <a:pt x="45397" y="207551"/>
                  </a:lnTo>
                  <a:lnTo>
                    <a:pt x="45397" y="227008"/>
                  </a:lnTo>
                  <a:lnTo>
                    <a:pt x="64855" y="227008"/>
                  </a:lnTo>
                  <a:close/>
                </a:path>
                <a:path w="201295" h="480060">
                  <a:moveTo>
                    <a:pt x="64855" y="149170"/>
                  </a:moveTo>
                  <a:lnTo>
                    <a:pt x="64855" y="129712"/>
                  </a:lnTo>
                  <a:lnTo>
                    <a:pt x="45397" y="129712"/>
                  </a:lnTo>
                  <a:lnTo>
                    <a:pt x="45397" y="149170"/>
                  </a:lnTo>
                  <a:lnTo>
                    <a:pt x="64855" y="149170"/>
                  </a:lnTo>
                  <a:close/>
                </a:path>
                <a:path w="201295" h="480060">
                  <a:moveTo>
                    <a:pt x="64855" y="168627"/>
                  </a:moveTo>
                  <a:lnTo>
                    <a:pt x="64855" y="149169"/>
                  </a:lnTo>
                  <a:lnTo>
                    <a:pt x="45397" y="149169"/>
                  </a:lnTo>
                  <a:lnTo>
                    <a:pt x="45397" y="168627"/>
                  </a:lnTo>
                  <a:lnTo>
                    <a:pt x="64855" y="168627"/>
                  </a:lnTo>
                  <a:close/>
                </a:path>
                <a:path w="201295" h="480060">
                  <a:moveTo>
                    <a:pt x="64855" y="188083"/>
                  </a:moveTo>
                  <a:lnTo>
                    <a:pt x="64855" y="168625"/>
                  </a:lnTo>
                  <a:lnTo>
                    <a:pt x="45397" y="168625"/>
                  </a:lnTo>
                  <a:lnTo>
                    <a:pt x="45397" y="188083"/>
                  </a:lnTo>
                  <a:lnTo>
                    <a:pt x="64855" y="188083"/>
                  </a:lnTo>
                  <a:close/>
                </a:path>
                <a:path w="201295" h="480060">
                  <a:moveTo>
                    <a:pt x="64855" y="207552"/>
                  </a:moveTo>
                  <a:lnTo>
                    <a:pt x="64855" y="188094"/>
                  </a:lnTo>
                  <a:lnTo>
                    <a:pt x="45397" y="188094"/>
                  </a:lnTo>
                  <a:lnTo>
                    <a:pt x="45397" y="207552"/>
                  </a:lnTo>
                  <a:lnTo>
                    <a:pt x="64855" y="207552"/>
                  </a:lnTo>
                  <a:close/>
                </a:path>
                <a:path w="201295" h="480060">
                  <a:moveTo>
                    <a:pt x="64855" y="110257"/>
                  </a:moveTo>
                  <a:lnTo>
                    <a:pt x="64855" y="90800"/>
                  </a:lnTo>
                  <a:lnTo>
                    <a:pt x="45397" y="90800"/>
                  </a:lnTo>
                  <a:lnTo>
                    <a:pt x="45397" y="110257"/>
                  </a:lnTo>
                  <a:lnTo>
                    <a:pt x="64855" y="110257"/>
                  </a:lnTo>
                  <a:close/>
                </a:path>
                <a:path w="201295" h="480060">
                  <a:moveTo>
                    <a:pt x="64855" y="90801"/>
                  </a:moveTo>
                  <a:lnTo>
                    <a:pt x="64855" y="71343"/>
                  </a:lnTo>
                  <a:lnTo>
                    <a:pt x="45397" y="71343"/>
                  </a:lnTo>
                  <a:lnTo>
                    <a:pt x="45397" y="90801"/>
                  </a:lnTo>
                  <a:lnTo>
                    <a:pt x="64855" y="90801"/>
                  </a:lnTo>
                  <a:close/>
                </a:path>
                <a:path w="201295" h="480060">
                  <a:moveTo>
                    <a:pt x="64855" y="129714"/>
                  </a:moveTo>
                  <a:lnTo>
                    <a:pt x="64855" y="110256"/>
                  </a:lnTo>
                  <a:lnTo>
                    <a:pt x="45397" y="110256"/>
                  </a:lnTo>
                  <a:lnTo>
                    <a:pt x="45397" y="129714"/>
                  </a:lnTo>
                  <a:lnTo>
                    <a:pt x="64855" y="129714"/>
                  </a:lnTo>
                  <a:close/>
                </a:path>
                <a:path w="201295" h="480060">
                  <a:moveTo>
                    <a:pt x="64855" y="71345"/>
                  </a:moveTo>
                  <a:lnTo>
                    <a:pt x="64855" y="38915"/>
                  </a:lnTo>
                  <a:lnTo>
                    <a:pt x="45397" y="38915"/>
                  </a:lnTo>
                  <a:lnTo>
                    <a:pt x="45397" y="71345"/>
                  </a:lnTo>
                  <a:lnTo>
                    <a:pt x="64855" y="71345"/>
                  </a:lnTo>
                  <a:close/>
                </a:path>
                <a:path w="201295" h="480060">
                  <a:moveTo>
                    <a:pt x="64855" y="317801"/>
                  </a:moveTo>
                  <a:lnTo>
                    <a:pt x="64855" y="285371"/>
                  </a:lnTo>
                  <a:lnTo>
                    <a:pt x="45397" y="285371"/>
                  </a:lnTo>
                  <a:lnTo>
                    <a:pt x="45397" y="317801"/>
                  </a:lnTo>
                  <a:lnTo>
                    <a:pt x="64855" y="317801"/>
                  </a:lnTo>
                  <a:close/>
                </a:path>
                <a:path w="201295" h="480060">
                  <a:moveTo>
                    <a:pt x="38921" y="90801"/>
                  </a:moveTo>
                  <a:lnTo>
                    <a:pt x="38921" y="58372"/>
                  </a:lnTo>
                  <a:lnTo>
                    <a:pt x="19464" y="58372"/>
                  </a:lnTo>
                  <a:lnTo>
                    <a:pt x="19464" y="90801"/>
                  </a:lnTo>
                  <a:lnTo>
                    <a:pt x="38921" y="90801"/>
                  </a:lnTo>
                  <a:close/>
                </a:path>
                <a:path w="201295" h="480060">
                  <a:moveTo>
                    <a:pt x="38921" y="272411"/>
                  </a:moveTo>
                  <a:lnTo>
                    <a:pt x="38921" y="97292"/>
                  </a:lnTo>
                  <a:lnTo>
                    <a:pt x="19464" y="97292"/>
                  </a:lnTo>
                  <a:lnTo>
                    <a:pt x="19464" y="272411"/>
                  </a:lnTo>
                  <a:lnTo>
                    <a:pt x="38921" y="272411"/>
                  </a:lnTo>
                  <a:close/>
                </a:path>
                <a:path w="201295" h="480060">
                  <a:moveTo>
                    <a:pt x="142693" y="447519"/>
                  </a:moveTo>
                  <a:lnTo>
                    <a:pt x="142693" y="428061"/>
                  </a:lnTo>
                  <a:lnTo>
                    <a:pt x="123235" y="428061"/>
                  </a:lnTo>
                  <a:lnTo>
                    <a:pt x="123235" y="447519"/>
                  </a:lnTo>
                  <a:lnTo>
                    <a:pt x="142693" y="447519"/>
                  </a:lnTo>
                  <a:close/>
                </a:path>
                <a:path w="201295" h="480060">
                  <a:moveTo>
                    <a:pt x="142693" y="428062"/>
                  </a:moveTo>
                  <a:lnTo>
                    <a:pt x="142693" y="408604"/>
                  </a:lnTo>
                  <a:lnTo>
                    <a:pt x="123235" y="408604"/>
                  </a:lnTo>
                  <a:lnTo>
                    <a:pt x="123235" y="428062"/>
                  </a:lnTo>
                  <a:lnTo>
                    <a:pt x="142693" y="428062"/>
                  </a:lnTo>
                  <a:close/>
                </a:path>
                <a:path w="201295" h="480060">
                  <a:moveTo>
                    <a:pt x="142693" y="408606"/>
                  </a:moveTo>
                  <a:lnTo>
                    <a:pt x="142693" y="389148"/>
                  </a:lnTo>
                  <a:lnTo>
                    <a:pt x="123235" y="389148"/>
                  </a:lnTo>
                  <a:lnTo>
                    <a:pt x="123235" y="408606"/>
                  </a:lnTo>
                  <a:lnTo>
                    <a:pt x="142693" y="408606"/>
                  </a:lnTo>
                  <a:close/>
                </a:path>
                <a:path w="201295" h="480060">
                  <a:moveTo>
                    <a:pt x="116747" y="447519"/>
                  </a:moveTo>
                  <a:lnTo>
                    <a:pt x="116747" y="428061"/>
                  </a:lnTo>
                  <a:lnTo>
                    <a:pt x="97289" y="428061"/>
                  </a:lnTo>
                  <a:lnTo>
                    <a:pt x="97289" y="447519"/>
                  </a:lnTo>
                  <a:lnTo>
                    <a:pt x="116747" y="447519"/>
                  </a:lnTo>
                  <a:close/>
                </a:path>
                <a:path w="201295" h="480060">
                  <a:moveTo>
                    <a:pt x="116747" y="428062"/>
                  </a:moveTo>
                  <a:lnTo>
                    <a:pt x="116747" y="408604"/>
                  </a:lnTo>
                  <a:lnTo>
                    <a:pt x="97289" y="408604"/>
                  </a:lnTo>
                  <a:lnTo>
                    <a:pt x="97289" y="428062"/>
                  </a:lnTo>
                  <a:lnTo>
                    <a:pt x="116747" y="428062"/>
                  </a:lnTo>
                  <a:close/>
                </a:path>
                <a:path w="201295" h="480060">
                  <a:moveTo>
                    <a:pt x="116747" y="408606"/>
                  </a:moveTo>
                  <a:lnTo>
                    <a:pt x="116747" y="389148"/>
                  </a:lnTo>
                  <a:lnTo>
                    <a:pt x="97289" y="389148"/>
                  </a:lnTo>
                  <a:lnTo>
                    <a:pt x="97289" y="408606"/>
                  </a:lnTo>
                  <a:lnTo>
                    <a:pt x="116747" y="408606"/>
                  </a:lnTo>
                  <a:close/>
                </a:path>
                <a:path w="201295" h="480060">
                  <a:moveTo>
                    <a:pt x="90801" y="428062"/>
                  </a:moveTo>
                  <a:lnTo>
                    <a:pt x="90801" y="408604"/>
                  </a:lnTo>
                  <a:lnTo>
                    <a:pt x="71343" y="408604"/>
                  </a:lnTo>
                  <a:lnTo>
                    <a:pt x="71343" y="428062"/>
                  </a:lnTo>
                  <a:lnTo>
                    <a:pt x="90801" y="428062"/>
                  </a:lnTo>
                  <a:close/>
                </a:path>
                <a:path w="201295" h="480060">
                  <a:moveTo>
                    <a:pt x="64855" y="447519"/>
                  </a:moveTo>
                  <a:lnTo>
                    <a:pt x="64855" y="428061"/>
                  </a:lnTo>
                  <a:lnTo>
                    <a:pt x="45397" y="428061"/>
                  </a:lnTo>
                  <a:lnTo>
                    <a:pt x="45397" y="447519"/>
                  </a:lnTo>
                  <a:lnTo>
                    <a:pt x="64855" y="447519"/>
                  </a:lnTo>
                  <a:close/>
                </a:path>
                <a:path w="201295" h="480060">
                  <a:moveTo>
                    <a:pt x="64855" y="428062"/>
                  </a:moveTo>
                  <a:lnTo>
                    <a:pt x="64855" y="408604"/>
                  </a:lnTo>
                  <a:lnTo>
                    <a:pt x="45397" y="408604"/>
                  </a:lnTo>
                  <a:lnTo>
                    <a:pt x="45397" y="428062"/>
                  </a:lnTo>
                  <a:lnTo>
                    <a:pt x="64855" y="428062"/>
                  </a:lnTo>
                  <a:close/>
                </a:path>
                <a:path w="201295" h="480060">
                  <a:moveTo>
                    <a:pt x="64855" y="408606"/>
                  </a:moveTo>
                  <a:lnTo>
                    <a:pt x="64855" y="389148"/>
                  </a:lnTo>
                  <a:lnTo>
                    <a:pt x="45397" y="389148"/>
                  </a:lnTo>
                  <a:lnTo>
                    <a:pt x="45397" y="408606"/>
                  </a:lnTo>
                  <a:lnTo>
                    <a:pt x="64855" y="408606"/>
                  </a:lnTo>
                  <a:close/>
                </a:path>
                <a:path w="201295" h="480060">
                  <a:moveTo>
                    <a:pt x="201062" y="479954"/>
                  </a:moveTo>
                  <a:lnTo>
                    <a:pt x="201062" y="6484"/>
                  </a:lnTo>
                  <a:lnTo>
                    <a:pt x="0" y="6484"/>
                  </a:lnTo>
                  <a:lnTo>
                    <a:pt x="0" y="479954"/>
                  </a:lnTo>
                  <a:lnTo>
                    <a:pt x="201062" y="479954"/>
                  </a:lnTo>
                  <a:close/>
                </a:path>
                <a:path w="201295" h="480060">
                  <a:moveTo>
                    <a:pt x="188095" y="6486"/>
                  </a:moveTo>
                  <a:lnTo>
                    <a:pt x="188095" y="0"/>
                  </a:lnTo>
                  <a:lnTo>
                    <a:pt x="175123" y="0"/>
                  </a:lnTo>
                  <a:lnTo>
                    <a:pt x="175123" y="6486"/>
                  </a:lnTo>
                  <a:lnTo>
                    <a:pt x="188095" y="6486"/>
                  </a:lnTo>
                  <a:close/>
                </a:path>
              </a:pathLst>
            </a:custGeom>
            <a:ln w="7370">
              <a:solidFill>
                <a:srgbClr val="000000"/>
              </a:solidFill>
            </a:ln>
          </p:spPr>
          <p:txBody>
            <a:bodyPr wrap="square" lIns="0" tIns="0" rIns="0" bIns="0" rtlCol="0"/>
            <a:lstStyle/>
            <a:p>
              <a:endParaRPr/>
            </a:p>
          </p:txBody>
        </p:sp>
        <p:pic>
          <p:nvPicPr>
            <p:cNvPr id="6" name="object 6"/>
            <p:cNvPicPr/>
            <p:nvPr/>
          </p:nvPicPr>
          <p:blipFill>
            <a:blip r:embed="rId3" cstate="print"/>
            <a:stretch>
              <a:fillRect/>
            </a:stretch>
          </p:blipFill>
          <p:spPr>
            <a:xfrm>
              <a:off x="3761204" y="3776105"/>
              <a:ext cx="176511" cy="98615"/>
            </a:xfrm>
            <a:prstGeom prst="rect">
              <a:avLst/>
            </a:prstGeom>
          </p:spPr>
        </p:pic>
        <p:sp>
          <p:nvSpPr>
            <p:cNvPr id="7" name="object 7"/>
            <p:cNvSpPr/>
            <p:nvPr/>
          </p:nvSpPr>
          <p:spPr>
            <a:xfrm>
              <a:off x="3879379" y="3286645"/>
              <a:ext cx="71120" cy="22225"/>
            </a:xfrm>
            <a:custGeom>
              <a:avLst/>
              <a:gdLst/>
              <a:ahLst/>
              <a:cxnLst/>
              <a:rect l="l" t="t" r="r" b="b"/>
              <a:pathLst>
                <a:path w="71120" h="22225">
                  <a:moveTo>
                    <a:pt x="0" y="13550"/>
                  </a:moveTo>
                  <a:lnTo>
                    <a:pt x="965" y="11290"/>
                  </a:lnTo>
                  <a:lnTo>
                    <a:pt x="1930" y="9029"/>
                  </a:lnTo>
                  <a:lnTo>
                    <a:pt x="3873" y="4521"/>
                  </a:lnTo>
                  <a:lnTo>
                    <a:pt x="7416" y="2260"/>
                  </a:lnTo>
                  <a:lnTo>
                    <a:pt x="10972" y="0"/>
                  </a:lnTo>
                  <a:lnTo>
                    <a:pt x="16129" y="0"/>
                  </a:lnTo>
                  <a:lnTo>
                    <a:pt x="20485" y="2260"/>
                  </a:lnTo>
                  <a:lnTo>
                    <a:pt x="24841" y="4521"/>
                  </a:lnTo>
                  <a:lnTo>
                    <a:pt x="28384" y="9029"/>
                  </a:lnTo>
                  <a:lnTo>
                    <a:pt x="32423" y="12903"/>
                  </a:lnTo>
                  <a:lnTo>
                    <a:pt x="36449" y="16776"/>
                  </a:lnTo>
                  <a:lnTo>
                    <a:pt x="40970" y="20002"/>
                  </a:lnTo>
                  <a:lnTo>
                    <a:pt x="45313" y="20967"/>
                  </a:lnTo>
                  <a:lnTo>
                    <a:pt x="49669" y="21932"/>
                  </a:lnTo>
                  <a:lnTo>
                    <a:pt x="53860" y="20650"/>
                  </a:lnTo>
                  <a:lnTo>
                    <a:pt x="58064" y="19037"/>
                  </a:lnTo>
                  <a:lnTo>
                    <a:pt x="62255" y="17424"/>
                  </a:lnTo>
                  <a:lnTo>
                    <a:pt x="66446" y="15481"/>
                  </a:lnTo>
                  <a:lnTo>
                    <a:pt x="68541" y="14516"/>
                  </a:lnTo>
                  <a:lnTo>
                    <a:pt x="70637" y="13550"/>
                  </a:lnTo>
                </a:path>
              </a:pathLst>
            </a:custGeom>
            <a:ln w="14740">
              <a:solidFill>
                <a:srgbClr val="000000"/>
              </a:solidFill>
            </a:ln>
          </p:spPr>
          <p:txBody>
            <a:bodyPr wrap="square" lIns="0" tIns="0" rIns="0" bIns="0" rtlCol="0"/>
            <a:lstStyle/>
            <a:p>
              <a:endParaRPr/>
            </a:p>
          </p:txBody>
        </p:sp>
        <p:sp>
          <p:nvSpPr>
            <p:cNvPr id="8" name="object 8"/>
            <p:cNvSpPr/>
            <p:nvPr/>
          </p:nvSpPr>
          <p:spPr>
            <a:xfrm>
              <a:off x="3940581" y="3253003"/>
              <a:ext cx="471805" cy="589915"/>
            </a:xfrm>
            <a:custGeom>
              <a:avLst/>
              <a:gdLst/>
              <a:ahLst/>
              <a:cxnLst/>
              <a:rect l="l" t="t" r="r" b="b"/>
              <a:pathLst>
                <a:path w="471804" h="589914">
                  <a:moveTo>
                    <a:pt x="0" y="0"/>
                  </a:moveTo>
                  <a:lnTo>
                    <a:pt x="0" y="589622"/>
                  </a:lnTo>
                  <a:lnTo>
                    <a:pt x="471703" y="530656"/>
                  </a:lnTo>
                  <a:lnTo>
                    <a:pt x="471703" y="58966"/>
                  </a:lnTo>
                  <a:lnTo>
                    <a:pt x="0" y="0"/>
                  </a:lnTo>
                  <a:close/>
                </a:path>
              </a:pathLst>
            </a:custGeom>
            <a:solidFill>
              <a:srgbClr val="7E7E7E"/>
            </a:solidFill>
          </p:spPr>
          <p:txBody>
            <a:bodyPr wrap="square" lIns="0" tIns="0" rIns="0" bIns="0" rtlCol="0"/>
            <a:lstStyle/>
            <a:p>
              <a:endParaRPr/>
            </a:p>
          </p:txBody>
        </p:sp>
        <p:sp>
          <p:nvSpPr>
            <p:cNvPr id="9" name="object 9"/>
            <p:cNvSpPr/>
            <p:nvPr/>
          </p:nvSpPr>
          <p:spPr>
            <a:xfrm>
              <a:off x="3940581" y="3253003"/>
              <a:ext cx="471805" cy="589915"/>
            </a:xfrm>
            <a:custGeom>
              <a:avLst/>
              <a:gdLst/>
              <a:ahLst/>
              <a:cxnLst/>
              <a:rect l="l" t="t" r="r" b="b"/>
              <a:pathLst>
                <a:path w="471804" h="589914">
                  <a:moveTo>
                    <a:pt x="471703" y="58966"/>
                  </a:moveTo>
                  <a:lnTo>
                    <a:pt x="471703" y="530656"/>
                  </a:lnTo>
                  <a:lnTo>
                    <a:pt x="0" y="589622"/>
                  </a:lnTo>
                  <a:lnTo>
                    <a:pt x="0" y="0"/>
                  </a:lnTo>
                  <a:lnTo>
                    <a:pt x="471703" y="58966"/>
                  </a:lnTo>
                  <a:close/>
                </a:path>
              </a:pathLst>
            </a:custGeom>
            <a:ln w="7370">
              <a:solidFill>
                <a:srgbClr val="000000"/>
              </a:solidFill>
            </a:ln>
          </p:spPr>
          <p:txBody>
            <a:bodyPr wrap="square" lIns="0" tIns="0" rIns="0" bIns="0" rtlCol="0"/>
            <a:lstStyle/>
            <a:p>
              <a:endParaRPr/>
            </a:p>
          </p:txBody>
        </p:sp>
        <p:sp>
          <p:nvSpPr>
            <p:cNvPr id="10" name="object 10"/>
            <p:cNvSpPr/>
            <p:nvPr/>
          </p:nvSpPr>
          <p:spPr>
            <a:xfrm>
              <a:off x="3291995" y="3370930"/>
              <a:ext cx="59055" cy="354330"/>
            </a:xfrm>
            <a:custGeom>
              <a:avLst/>
              <a:gdLst/>
              <a:ahLst/>
              <a:cxnLst/>
              <a:rect l="l" t="t" r="r" b="b"/>
              <a:pathLst>
                <a:path w="59054" h="354329">
                  <a:moveTo>
                    <a:pt x="0" y="0"/>
                  </a:moveTo>
                  <a:lnTo>
                    <a:pt x="0" y="353776"/>
                  </a:lnTo>
                  <a:lnTo>
                    <a:pt x="58962" y="353776"/>
                  </a:lnTo>
                  <a:lnTo>
                    <a:pt x="58962" y="0"/>
                  </a:lnTo>
                  <a:lnTo>
                    <a:pt x="0" y="0"/>
                  </a:lnTo>
                  <a:close/>
                </a:path>
              </a:pathLst>
            </a:custGeom>
            <a:solidFill>
              <a:srgbClr val="7E7E7E"/>
            </a:solidFill>
          </p:spPr>
          <p:txBody>
            <a:bodyPr wrap="square" lIns="0" tIns="0" rIns="0" bIns="0" rtlCol="0"/>
            <a:lstStyle/>
            <a:p>
              <a:endParaRPr/>
            </a:p>
          </p:txBody>
        </p:sp>
        <p:sp>
          <p:nvSpPr>
            <p:cNvPr id="11" name="object 11"/>
            <p:cNvSpPr/>
            <p:nvPr/>
          </p:nvSpPr>
          <p:spPr>
            <a:xfrm>
              <a:off x="3291995" y="3370930"/>
              <a:ext cx="59055" cy="354330"/>
            </a:xfrm>
            <a:custGeom>
              <a:avLst/>
              <a:gdLst/>
              <a:ahLst/>
              <a:cxnLst/>
              <a:rect l="l" t="t" r="r" b="b"/>
              <a:pathLst>
                <a:path w="59054" h="354329">
                  <a:moveTo>
                    <a:pt x="58962" y="353776"/>
                  </a:moveTo>
                  <a:lnTo>
                    <a:pt x="58962" y="0"/>
                  </a:lnTo>
                  <a:lnTo>
                    <a:pt x="0" y="0"/>
                  </a:lnTo>
                  <a:lnTo>
                    <a:pt x="0" y="353776"/>
                  </a:lnTo>
                  <a:lnTo>
                    <a:pt x="58962" y="353776"/>
                  </a:lnTo>
                  <a:close/>
                </a:path>
              </a:pathLst>
            </a:custGeom>
            <a:ln w="7370">
              <a:solidFill>
                <a:srgbClr val="000000"/>
              </a:solidFill>
            </a:ln>
          </p:spPr>
          <p:txBody>
            <a:bodyPr wrap="square" lIns="0" tIns="0" rIns="0" bIns="0" rtlCol="0"/>
            <a:lstStyle/>
            <a:p>
              <a:endParaRPr/>
            </a:p>
          </p:txBody>
        </p:sp>
        <p:sp>
          <p:nvSpPr>
            <p:cNvPr id="12" name="object 12"/>
            <p:cNvSpPr/>
            <p:nvPr/>
          </p:nvSpPr>
          <p:spPr>
            <a:xfrm>
              <a:off x="3115104" y="3252999"/>
              <a:ext cx="177165" cy="589915"/>
            </a:xfrm>
            <a:custGeom>
              <a:avLst/>
              <a:gdLst/>
              <a:ahLst/>
              <a:cxnLst/>
              <a:rect l="l" t="t" r="r" b="b"/>
              <a:pathLst>
                <a:path w="177164" h="589914">
                  <a:moveTo>
                    <a:pt x="0" y="0"/>
                  </a:moveTo>
                  <a:lnTo>
                    <a:pt x="0" y="589626"/>
                  </a:lnTo>
                  <a:lnTo>
                    <a:pt x="176888" y="589626"/>
                  </a:lnTo>
                  <a:lnTo>
                    <a:pt x="176888" y="0"/>
                  </a:lnTo>
                  <a:lnTo>
                    <a:pt x="0" y="0"/>
                  </a:lnTo>
                  <a:close/>
                </a:path>
              </a:pathLst>
            </a:custGeom>
            <a:solidFill>
              <a:srgbClr val="7E7E7E"/>
            </a:solidFill>
          </p:spPr>
          <p:txBody>
            <a:bodyPr wrap="square" lIns="0" tIns="0" rIns="0" bIns="0" rtlCol="0"/>
            <a:lstStyle/>
            <a:p>
              <a:endParaRPr/>
            </a:p>
          </p:txBody>
        </p:sp>
        <p:sp>
          <p:nvSpPr>
            <p:cNvPr id="13" name="object 13"/>
            <p:cNvSpPr/>
            <p:nvPr/>
          </p:nvSpPr>
          <p:spPr>
            <a:xfrm>
              <a:off x="3115104" y="3252999"/>
              <a:ext cx="177165" cy="589915"/>
            </a:xfrm>
            <a:custGeom>
              <a:avLst/>
              <a:gdLst/>
              <a:ahLst/>
              <a:cxnLst/>
              <a:rect l="l" t="t" r="r" b="b"/>
              <a:pathLst>
                <a:path w="177164" h="589914">
                  <a:moveTo>
                    <a:pt x="176888" y="589626"/>
                  </a:moveTo>
                  <a:lnTo>
                    <a:pt x="176888" y="0"/>
                  </a:lnTo>
                  <a:lnTo>
                    <a:pt x="0" y="0"/>
                  </a:lnTo>
                  <a:lnTo>
                    <a:pt x="0" y="589626"/>
                  </a:lnTo>
                  <a:lnTo>
                    <a:pt x="176888" y="589626"/>
                  </a:lnTo>
                  <a:close/>
                </a:path>
              </a:pathLst>
            </a:custGeom>
            <a:ln w="7370">
              <a:solidFill>
                <a:srgbClr val="000000"/>
              </a:solidFill>
            </a:ln>
          </p:spPr>
          <p:txBody>
            <a:bodyPr wrap="square" lIns="0" tIns="0" rIns="0" bIns="0" rtlCol="0"/>
            <a:lstStyle/>
            <a:p>
              <a:endParaRPr/>
            </a:p>
          </p:txBody>
        </p:sp>
        <p:pic>
          <p:nvPicPr>
            <p:cNvPr id="14" name="object 14"/>
            <p:cNvPicPr/>
            <p:nvPr/>
          </p:nvPicPr>
          <p:blipFill>
            <a:blip r:embed="rId4" cstate="print"/>
            <a:stretch>
              <a:fillRect/>
            </a:stretch>
          </p:blipFill>
          <p:spPr>
            <a:xfrm>
              <a:off x="3288307" y="3485169"/>
              <a:ext cx="184255" cy="125289"/>
            </a:xfrm>
            <a:prstGeom prst="rect">
              <a:avLst/>
            </a:prstGeom>
          </p:spPr>
        </p:pic>
        <p:sp>
          <p:nvSpPr>
            <p:cNvPr id="15" name="object 15"/>
            <p:cNvSpPr/>
            <p:nvPr/>
          </p:nvSpPr>
          <p:spPr>
            <a:xfrm>
              <a:off x="3056140" y="3370922"/>
              <a:ext cx="354330" cy="354330"/>
            </a:xfrm>
            <a:custGeom>
              <a:avLst/>
              <a:gdLst/>
              <a:ahLst/>
              <a:cxnLst/>
              <a:rect l="l" t="t" r="r" b="b"/>
              <a:pathLst>
                <a:path w="354329" h="354329">
                  <a:moveTo>
                    <a:pt x="0" y="176885"/>
                  </a:moveTo>
                  <a:lnTo>
                    <a:pt x="6318" y="223913"/>
                  </a:lnTo>
                  <a:lnTo>
                    <a:pt x="24150" y="266170"/>
                  </a:lnTo>
                  <a:lnTo>
                    <a:pt x="51809" y="301972"/>
                  </a:lnTo>
                  <a:lnTo>
                    <a:pt x="87609" y="329632"/>
                  </a:lnTo>
                  <a:lnTo>
                    <a:pt x="129863" y="347465"/>
                  </a:lnTo>
                  <a:lnTo>
                    <a:pt x="176885" y="353783"/>
                  </a:lnTo>
                  <a:lnTo>
                    <a:pt x="223913" y="347465"/>
                  </a:lnTo>
                  <a:lnTo>
                    <a:pt x="266170" y="329632"/>
                  </a:lnTo>
                  <a:lnTo>
                    <a:pt x="301972" y="301972"/>
                  </a:lnTo>
                  <a:lnTo>
                    <a:pt x="329632" y="266170"/>
                  </a:lnTo>
                  <a:lnTo>
                    <a:pt x="347465" y="223913"/>
                  </a:lnTo>
                  <a:lnTo>
                    <a:pt x="353783" y="176885"/>
                  </a:lnTo>
                  <a:lnTo>
                    <a:pt x="347465" y="129863"/>
                  </a:lnTo>
                  <a:lnTo>
                    <a:pt x="329632" y="87609"/>
                  </a:lnTo>
                  <a:lnTo>
                    <a:pt x="301972" y="51809"/>
                  </a:lnTo>
                  <a:lnTo>
                    <a:pt x="266170" y="24150"/>
                  </a:lnTo>
                  <a:lnTo>
                    <a:pt x="223913" y="6318"/>
                  </a:lnTo>
                  <a:lnTo>
                    <a:pt x="176885" y="0"/>
                  </a:lnTo>
                  <a:lnTo>
                    <a:pt x="129863" y="6318"/>
                  </a:lnTo>
                  <a:lnTo>
                    <a:pt x="87609" y="24150"/>
                  </a:lnTo>
                  <a:lnTo>
                    <a:pt x="51809" y="51809"/>
                  </a:lnTo>
                  <a:lnTo>
                    <a:pt x="24150" y="87609"/>
                  </a:lnTo>
                  <a:lnTo>
                    <a:pt x="6318" y="129863"/>
                  </a:lnTo>
                  <a:lnTo>
                    <a:pt x="0" y="176885"/>
                  </a:lnTo>
                  <a:close/>
                </a:path>
              </a:pathLst>
            </a:custGeom>
            <a:solidFill>
              <a:srgbClr val="7E7E7E"/>
            </a:solidFill>
          </p:spPr>
          <p:txBody>
            <a:bodyPr wrap="square" lIns="0" tIns="0" rIns="0" bIns="0" rtlCol="0"/>
            <a:lstStyle/>
            <a:p>
              <a:endParaRPr/>
            </a:p>
          </p:txBody>
        </p:sp>
        <p:sp>
          <p:nvSpPr>
            <p:cNvPr id="16" name="object 16"/>
            <p:cNvSpPr/>
            <p:nvPr/>
          </p:nvSpPr>
          <p:spPr>
            <a:xfrm>
              <a:off x="3056140" y="3370922"/>
              <a:ext cx="354330" cy="354330"/>
            </a:xfrm>
            <a:custGeom>
              <a:avLst/>
              <a:gdLst/>
              <a:ahLst/>
              <a:cxnLst/>
              <a:rect l="l" t="t" r="r" b="b"/>
              <a:pathLst>
                <a:path w="354329" h="354329">
                  <a:moveTo>
                    <a:pt x="353783" y="176885"/>
                  </a:moveTo>
                  <a:lnTo>
                    <a:pt x="347465" y="129863"/>
                  </a:lnTo>
                  <a:lnTo>
                    <a:pt x="329632" y="87609"/>
                  </a:lnTo>
                  <a:lnTo>
                    <a:pt x="301972" y="51809"/>
                  </a:lnTo>
                  <a:lnTo>
                    <a:pt x="266170" y="24150"/>
                  </a:lnTo>
                  <a:lnTo>
                    <a:pt x="223913" y="6318"/>
                  </a:lnTo>
                  <a:lnTo>
                    <a:pt x="176885" y="0"/>
                  </a:lnTo>
                  <a:lnTo>
                    <a:pt x="129863" y="6318"/>
                  </a:lnTo>
                  <a:lnTo>
                    <a:pt x="87609" y="24150"/>
                  </a:lnTo>
                  <a:lnTo>
                    <a:pt x="51809" y="51809"/>
                  </a:lnTo>
                  <a:lnTo>
                    <a:pt x="24150" y="87609"/>
                  </a:lnTo>
                  <a:lnTo>
                    <a:pt x="6318" y="129863"/>
                  </a:lnTo>
                  <a:lnTo>
                    <a:pt x="0" y="176885"/>
                  </a:lnTo>
                  <a:lnTo>
                    <a:pt x="6318" y="223913"/>
                  </a:lnTo>
                  <a:lnTo>
                    <a:pt x="24150" y="266170"/>
                  </a:lnTo>
                  <a:lnTo>
                    <a:pt x="51809" y="301972"/>
                  </a:lnTo>
                  <a:lnTo>
                    <a:pt x="87609" y="329632"/>
                  </a:lnTo>
                  <a:lnTo>
                    <a:pt x="129863" y="347465"/>
                  </a:lnTo>
                  <a:lnTo>
                    <a:pt x="176885" y="353783"/>
                  </a:lnTo>
                  <a:lnTo>
                    <a:pt x="223913" y="347465"/>
                  </a:lnTo>
                  <a:lnTo>
                    <a:pt x="266170" y="329632"/>
                  </a:lnTo>
                  <a:lnTo>
                    <a:pt x="301972" y="301972"/>
                  </a:lnTo>
                  <a:lnTo>
                    <a:pt x="329632" y="266170"/>
                  </a:lnTo>
                  <a:lnTo>
                    <a:pt x="347465" y="223913"/>
                  </a:lnTo>
                  <a:lnTo>
                    <a:pt x="353783" y="176885"/>
                  </a:lnTo>
                </a:path>
              </a:pathLst>
            </a:custGeom>
            <a:ln w="7370">
              <a:solidFill>
                <a:srgbClr val="000000"/>
              </a:solidFill>
            </a:ln>
          </p:spPr>
          <p:txBody>
            <a:bodyPr wrap="square" lIns="0" tIns="0" rIns="0" bIns="0" rtlCol="0"/>
            <a:lstStyle/>
            <a:p>
              <a:endParaRPr/>
            </a:p>
          </p:txBody>
        </p:sp>
        <p:sp>
          <p:nvSpPr>
            <p:cNvPr id="17" name="object 17"/>
            <p:cNvSpPr/>
            <p:nvPr/>
          </p:nvSpPr>
          <p:spPr>
            <a:xfrm>
              <a:off x="3291987" y="3252997"/>
              <a:ext cx="354330" cy="118110"/>
            </a:xfrm>
            <a:custGeom>
              <a:avLst/>
              <a:gdLst/>
              <a:ahLst/>
              <a:cxnLst/>
              <a:rect l="l" t="t" r="r" b="b"/>
              <a:pathLst>
                <a:path w="354329" h="118110">
                  <a:moveTo>
                    <a:pt x="0" y="0"/>
                  </a:moveTo>
                  <a:lnTo>
                    <a:pt x="0" y="117925"/>
                  </a:lnTo>
                  <a:lnTo>
                    <a:pt x="353776" y="117925"/>
                  </a:lnTo>
                  <a:lnTo>
                    <a:pt x="353776" y="0"/>
                  </a:lnTo>
                  <a:lnTo>
                    <a:pt x="0" y="0"/>
                  </a:lnTo>
                  <a:close/>
                </a:path>
              </a:pathLst>
            </a:custGeom>
            <a:solidFill>
              <a:srgbClr val="7E7E7E"/>
            </a:solidFill>
          </p:spPr>
          <p:txBody>
            <a:bodyPr wrap="square" lIns="0" tIns="0" rIns="0" bIns="0" rtlCol="0"/>
            <a:lstStyle/>
            <a:p>
              <a:endParaRPr/>
            </a:p>
          </p:txBody>
        </p:sp>
        <p:sp>
          <p:nvSpPr>
            <p:cNvPr id="18" name="object 18"/>
            <p:cNvSpPr/>
            <p:nvPr/>
          </p:nvSpPr>
          <p:spPr>
            <a:xfrm>
              <a:off x="3291987" y="3252997"/>
              <a:ext cx="354330" cy="118110"/>
            </a:xfrm>
            <a:custGeom>
              <a:avLst/>
              <a:gdLst/>
              <a:ahLst/>
              <a:cxnLst/>
              <a:rect l="l" t="t" r="r" b="b"/>
              <a:pathLst>
                <a:path w="354329" h="118110">
                  <a:moveTo>
                    <a:pt x="353776" y="117925"/>
                  </a:moveTo>
                  <a:lnTo>
                    <a:pt x="353776" y="0"/>
                  </a:lnTo>
                  <a:lnTo>
                    <a:pt x="0" y="0"/>
                  </a:lnTo>
                  <a:lnTo>
                    <a:pt x="0" y="117925"/>
                  </a:lnTo>
                  <a:lnTo>
                    <a:pt x="353776" y="117925"/>
                  </a:lnTo>
                  <a:close/>
                </a:path>
              </a:pathLst>
            </a:custGeom>
            <a:ln w="7370">
              <a:solidFill>
                <a:srgbClr val="000000"/>
              </a:solidFill>
            </a:ln>
          </p:spPr>
          <p:txBody>
            <a:bodyPr wrap="square" lIns="0" tIns="0" rIns="0" bIns="0" rtlCol="0"/>
            <a:lstStyle/>
            <a:p>
              <a:endParaRPr/>
            </a:p>
          </p:txBody>
        </p:sp>
        <p:sp>
          <p:nvSpPr>
            <p:cNvPr id="19" name="object 19"/>
            <p:cNvSpPr/>
            <p:nvPr/>
          </p:nvSpPr>
          <p:spPr>
            <a:xfrm>
              <a:off x="3291987" y="3724700"/>
              <a:ext cx="354330" cy="118110"/>
            </a:xfrm>
            <a:custGeom>
              <a:avLst/>
              <a:gdLst/>
              <a:ahLst/>
              <a:cxnLst/>
              <a:rect l="l" t="t" r="r" b="b"/>
              <a:pathLst>
                <a:path w="354329" h="118110">
                  <a:moveTo>
                    <a:pt x="0" y="0"/>
                  </a:moveTo>
                  <a:lnTo>
                    <a:pt x="0" y="117925"/>
                  </a:lnTo>
                  <a:lnTo>
                    <a:pt x="353776" y="117925"/>
                  </a:lnTo>
                  <a:lnTo>
                    <a:pt x="353776" y="0"/>
                  </a:lnTo>
                  <a:lnTo>
                    <a:pt x="0" y="0"/>
                  </a:lnTo>
                  <a:close/>
                </a:path>
              </a:pathLst>
            </a:custGeom>
            <a:solidFill>
              <a:srgbClr val="7E7E7E"/>
            </a:solidFill>
          </p:spPr>
          <p:txBody>
            <a:bodyPr wrap="square" lIns="0" tIns="0" rIns="0" bIns="0" rtlCol="0"/>
            <a:lstStyle/>
            <a:p>
              <a:endParaRPr/>
            </a:p>
          </p:txBody>
        </p:sp>
        <p:sp>
          <p:nvSpPr>
            <p:cNvPr id="20" name="object 20"/>
            <p:cNvSpPr/>
            <p:nvPr/>
          </p:nvSpPr>
          <p:spPr>
            <a:xfrm>
              <a:off x="3291987" y="3724700"/>
              <a:ext cx="354330" cy="118110"/>
            </a:xfrm>
            <a:custGeom>
              <a:avLst/>
              <a:gdLst/>
              <a:ahLst/>
              <a:cxnLst/>
              <a:rect l="l" t="t" r="r" b="b"/>
              <a:pathLst>
                <a:path w="354329" h="118110">
                  <a:moveTo>
                    <a:pt x="353776" y="117925"/>
                  </a:moveTo>
                  <a:lnTo>
                    <a:pt x="353776" y="0"/>
                  </a:lnTo>
                  <a:lnTo>
                    <a:pt x="0" y="0"/>
                  </a:lnTo>
                  <a:lnTo>
                    <a:pt x="0" y="117925"/>
                  </a:lnTo>
                  <a:lnTo>
                    <a:pt x="353776" y="117925"/>
                  </a:lnTo>
                  <a:close/>
                </a:path>
              </a:pathLst>
            </a:custGeom>
            <a:ln w="7370">
              <a:solidFill>
                <a:srgbClr val="000000"/>
              </a:solidFill>
            </a:ln>
          </p:spPr>
          <p:txBody>
            <a:bodyPr wrap="square" lIns="0" tIns="0" rIns="0" bIns="0" rtlCol="0"/>
            <a:lstStyle/>
            <a:p>
              <a:endParaRPr/>
            </a:p>
          </p:txBody>
        </p:sp>
        <p:sp>
          <p:nvSpPr>
            <p:cNvPr id="21" name="object 21"/>
            <p:cNvSpPr/>
            <p:nvPr/>
          </p:nvSpPr>
          <p:spPr>
            <a:xfrm>
              <a:off x="4471241" y="2663367"/>
              <a:ext cx="59055" cy="1828164"/>
            </a:xfrm>
            <a:custGeom>
              <a:avLst/>
              <a:gdLst/>
              <a:ahLst/>
              <a:cxnLst/>
              <a:rect l="l" t="t" r="r" b="b"/>
              <a:pathLst>
                <a:path w="59054" h="1828164">
                  <a:moveTo>
                    <a:pt x="0" y="0"/>
                  </a:moveTo>
                  <a:lnTo>
                    <a:pt x="0" y="1827847"/>
                  </a:lnTo>
                  <a:lnTo>
                    <a:pt x="58962" y="1827847"/>
                  </a:lnTo>
                  <a:lnTo>
                    <a:pt x="58962" y="0"/>
                  </a:lnTo>
                  <a:lnTo>
                    <a:pt x="0" y="0"/>
                  </a:lnTo>
                  <a:close/>
                </a:path>
              </a:pathLst>
            </a:custGeom>
            <a:solidFill>
              <a:srgbClr val="BEBEBE"/>
            </a:solidFill>
          </p:spPr>
          <p:txBody>
            <a:bodyPr wrap="square" lIns="0" tIns="0" rIns="0" bIns="0" rtlCol="0"/>
            <a:lstStyle/>
            <a:p>
              <a:endParaRPr/>
            </a:p>
          </p:txBody>
        </p:sp>
        <p:sp>
          <p:nvSpPr>
            <p:cNvPr id="22" name="object 22"/>
            <p:cNvSpPr/>
            <p:nvPr/>
          </p:nvSpPr>
          <p:spPr>
            <a:xfrm>
              <a:off x="4471241" y="2663367"/>
              <a:ext cx="59055" cy="1828164"/>
            </a:xfrm>
            <a:custGeom>
              <a:avLst/>
              <a:gdLst/>
              <a:ahLst/>
              <a:cxnLst/>
              <a:rect l="l" t="t" r="r" b="b"/>
              <a:pathLst>
                <a:path w="59054" h="1828164">
                  <a:moveTo>
                    <a:pt x="58962" y="1827847"/>
                  </a:moveTo>
                  <a:lnTo>
                    <a:pt x="58962" y="0"/>
                  </a:lnTo>
                  <a:lnTo>
                    <a:pt x="0" y="0"/>
                  </a:lnTo>
                  <a:lnTo>
                    <a:pt x="0" y="1827847"/>
                  </a:lnTo>
                  <a:lnTo>
                    <a:pt x="58962" y="1827847"/>
                  </a:lnTo>
                  <a:close/>
                </a:path>
              </a:pathLst>
            </a:custGeom>
            <a:ln w="7370">
              <a:solidFill>
                <a:srgbClr val="000000"/>
              </a:solidFill>
            </a:ln>
          </p:spPr>
          <p:txBody>
            <a:bodyPr wrap="square" lIns="0" tIns="0" rIns="0" bIns="0" rtlCol="0"/>
            <a:lstStyle/>
            <a:p>
              <a:endParaRPr/>
            </a:p>
          </p:txBody>
        </p:sp>
        <p:sp>
          <p:nvSpPr>
            <p:cNvPr id="23" name="object 23"/>
            <p:cNvSpPr/>
            <p:nvPr/>
          </p:nvSpPr>
          <p:spPr>
            <a:xfrm>
              <a:off x="4412284" y="3547821"/>
              <a:ext cx="236220" cy="0"/>
            </a:xfrm>
            <a:custGeom>
              <a:avLst/>
              <a:gdLst/>
              <a:ahLst/>
              <a:cxnLst/>
              <a:rect l="l" t="t" r="r" b="b"/>
              <a:pathLst>
                <a:path w="236220">
                  <a:moveTo>
                    <a:pt x="0" y="0"/>
                  </a:moveTo>
                  <a:lnTo>
                    <a:pt x="235851" y="0"/>
                  </a:lnTo>
                </a:path>
              </a:pathLst>
            </a:custGeom>
            <a:ln w="22110">
              <a:solidFill>
                <a:srgbClr val="000000"/>
              </a:solidFill>
            </a:ln>
          </p:spPr>
          <p:txBody>
            <a:bodyPr wrap="square" lIns="0" tIns="0" rIns="0" bIns="0" rtlCol="0"/>
            <a:lstStyle/>
            <a:p>
              <a:endParaRPr/>
            </a:p>
          </p:txBody>
        </p:sp>
      </p:grpSp>
      <p:grpSp>
        <p:nvGrpSpPr>
          <p:cNvPr id="24" name="object 24"/>
          <p:cNvGrpSpPr/>
          <p:nvPr/>
        </p:nvGrpSpPr>
        <p:grpSpPr>
          <a:xfrm>
            <a:off x="4890417" y="3347047"/>
            <a:ext cx="1356360" cy="627380"/>
            <a:chOff x="5123472" y="2806329"/>
            <a:chExt cx="1356360" cy="627380"/>
          </a:xfrm>
        </p:grpSpPr>
        <p:sp>
          <p:nvSpPr>
            <p:cNvPr id="25" name="object 25"/>
            <p:cNvSpPr/>
            <p:nvPr/>
          </p:nvSpPr>
          <p:spPr>
            <a:xfrm>
              <a:off x="5641089" y="2901262"/>
              <a:ext cx="201295" cy="480059"/>
            </a:xfrm>
            <a:custGeom>
              <a:avLst/>
              <a:gdLst/>
              <a:ahLst/>
              <a:cxnLst/>
              <a:rect l="l" t="t" r="r" b="b"/>
              <a:pathLst>
                <a:path w="201295" h="480060">
                  <a:moveTo>
                    <a:pt x="38921" y="447523"/>
                  </a:moveTo>
                  <a:lnTo>
                    <a:pt x="38921" y="428066"/>
                  </a:lnTo>
                  <a:lnTo>
                    <a:pt x="19464" y="428066"/>
                  </a:lnTo>
                  <a:lnTo>
                    <a:pt x="19464" y="447523"/>
                  </a:lnTo>
                  <a:lnTo>
                    <a:pt x="38921" y="447523"/>
                  </a:lnTo>
                  <a:close/>
                </a:path>
                <a:path w="201295" h="480060">
                  <a:moveTo>
                    <a:pt x="38921" y="369698"/>
                  </a:moveTo>
                  <a:lnTo>
                    <a:pt x="38921" y="350240"/>
                  </a:lnTo>
                  <a:lnTo>
                    <a:pt x="19464" y="350240"/>
                  </a:lnTo>
                  <a:lnTo>
                    <a:pt x="19464" y="369698"/>
                  </a:lnTo>
                  <a:lnTo>
                    <a:pt x="38921" y="369698"/>
                  </a:lnTo>
                  <a:close/>
                </a:path>
                <a:path w="201295" h="480060">
                  <a:moveTo>
                    <a:pt x="38921" y="389154"/>
                  </a:moveTo>
                  <a:lnTo>
                    <a:pt x="38921" y="369697"/>
                  </a:lnTo>
                  <a:lnTo>
                    <a:pt x="19464" y="369697"/>
                  </a:lnTo>
                  <a:lnTo>
                    <a:pt x="19464" y="389154"/>
                  </a:lnTo>
                  <a:lnTo>
                    <a:pt x="38921" y="389154"/>
                  </a:lnTo>
                  <a:close/>
                </a:path>
                <a:path w="201295" h="480060">
                  <a:moveTo>
                    <a:pt x="38921" y="408611"/>
                  </a:moveTo>
                  <a:lnTo>
                    <a:pt x="38921" y="389153"/>
                  </a:lnTo>
                  <a:lnTo>
                    <a:pt x="19464" y="389153"/>
                  </a:lnTo>
                  <a:lnTo>
                    <a:pt x="19464" y="408611"/>
                  </a:lnTo>
                  <a:lnTo>
                    <a:pt x="38921" y="408611"/>
                  </a:lnTo>
                  <a:close/>
                </a:path>
                <a:path w="201295" h="480060">
                  <a:moveTo>
                    <a:pt x="38921" y="428067"/>
                  </a:moveTo>
                  <a:lnTo>
                    <a:pt x="38921" y="408609"/>
                  </a:lnTo>
                  <a:lnTo>
                    <a:pt x="19464" y="408609"/>
                  </a:lnTo>
                  <a:lnTo>
                    <a:pt x="19464" y="428067"/>
                  </a:lnTo>
                  <a:lnTo>
                    <a:pt x="38921" y="428067"/>
                  </a:lnTo>
                  <a:close/>
                </a:path>
                <a:path w="201295" h="480060">
                  <a:moveTo>
                    <a:pt x="38921" y="324295"/>
                  </a:moveTo>
                  <a:lnTo>
                    <a:pt x="38921" y="304838"/>
                  </a:lnTo>
                  <a:lnTo>
                    <a:pt x="19464" y="304838"/>
                  </a:lnTo>
                  <a:lnTo>
                    <a:pt x="19464" y="324295"/>
                  </a:lnTo>
                  <a:lnTo>
                    <a:pt x="38921" y="324295"/>
                  </a:lnTo>
                  <a:close/>
                </a:path>
                <a:path w="201295" h="480060">
                  <a:moveTo>
                    <a:pt x="38921" y="246470"/>
                  </a:moveTo>
                  <a:lnTo>
                    <a:pt x="38921" y="227012"/>
                  </a:lnTo>
                  <a:lnTo>
                    <a:pt x="19464" y="227012"/>
                  </a:lnTo>
                  <a:lnTo>
                    <a:pt x="19464" y="246470"/>
                  </a:lnTo>
                  <a:lnTo>
                    <a:pt x="38921" y="246470"/>
                  </a:lnTo>
                  <a:close/>
                </a:path>
                <a:path w="201295" h="480060">
                  <a:moveTo>
                    <a:pt x="38921" y="265926"/>
                  </a:moveTo>
                  <a:lnTo>
                    <a:pt x="38921" y="246468"/>
                  </a:lnTo>
                  <a:lnTo>
                    <a:pt x="19464" y="246468"/>
                  </a:lnTo>
                  <a:lnTo>
                    <a:pt x="19464" y="265926"/>
                  </a:lnTo>
                  <a:lnTo>
                    <a:pt x="38921" y="265926"/>
                  </a:lnTo>
                  <a:close/>
                </a:path>
                <a:path w="201295" h="480060">
                  <a:moveTo>
                    <a:pt x="38921" y="285382"/>
                  </a:moveTo>
                  <a:lnTo>
                    <a:pt x="38921" y="265925"/>
                  </a:lnTo>
                  <a:lnTo>
                    <a:pt x="19464" y="265925"/>
                  </a:lnTo>
                  <a:lnTo>
                    <a:pt x="19464" y="285382"/>
                  </a:lnTo>
                  <a:lnTo>
                    <a:pt x="38921" y="285382"/>
                  </a:lnTo>
                  <a:close/>
                </a:path>
                <a:path w="201295" h="480060">
                  <a:moveTo>
                    <a:pt x="38921" y="304839"/>
                  </a:moveTo>
                  <a:lnTo>
                    <a:pt x="38921" y="285381"/>
                  </a:lnTo>
                  <a:lnTo>
                    <a:pt x="19464" y="285381"/>
                  </a:lnTo>
                  <a:lnTo>
                    <a:pt x="19464" y="304839"/>
                  </a:lnTo>
                  <a:lnTo>
                    <a:pt x="38921" y="304839"/>
                  </a:lnTo>
                  <a:close/>
                </a:path>
                <a:path w="201295" h="480060">
                  <a:moveTo>
                    <a:pt x="38921" y="201067"/>
                  </a:moveTo>
                  <a:lnTo>
                    <a:pt x="38921" y="181610"/>
                  </a:lnTo>
                  <a:lnTo>
                    <a:pt x="19464" y="181610"/>
                  </a:lnTo>
                  <a:lnTo>
                    <a:pt x="19464" y="201067"/>
                  </a:lnTo>
                  <a:lnTo>
                    <a:pt x="38921" y="201067"/>
                  </a:lnTo>
                  <a:close/>
                </a:path>
                <a:path w="201295" h="480060">
                  <a:moveTo>
                    <a:pt x="38921" y="142685"/>
                  </a:moveTo>
                  <a:lnTo>
                    <a:pt x="38921" y="123228"/>
                  </a:lnTo>
                  <a:lnTo>
                    <a:pt x="19464" y="123228"/>
                  </a:lnTo>
                  <a:lnTo>
                    <a:pt x="19464" y="142685"/>
                  </a:lnTo>
                  <a:lnTo>
                    <a:pt x="38921" y="142685"/>
                  </a:lnTo>
                  <a:close/>
                </a:path>
                <a:path w="201295" h="480060">
                  <a:moveTo>
                    <a:pt x="38921" y="162142"/>
                  </a:moveTo>
                  <a:lnTo>
                    <a:pt x="38921" y="142684"/>
                  </a:lnTo>
                  <a:lnTo>
                    <a:pt x="19464" y="142684"/>
                  </a:lnTo>
                  <a:lnTo>
                    <a:pt x="19464" y="162142"/>
                  </a:lnTo>
                  <a:lnTo>
                    <a:pt x="38921" y="162142"/>
                  </a:lnTo>
                  <a:close/>
                </a:path>
                <a:path w="201295" h="480060">
                  <a:moveTo>
                    <a:pt x="38921" y="181611"/>
                  </a:moveTo>
                  <a:lnTo>
                    <a:pt x="38921" y="162153"/>
                  </a:lnTo>
                  <a:lnTo>
                    <a:pt x="19464" y="162153"/>
                  </a:lnTo>
                  <a:lnTo>
                    <a:pt x="19464" y="181611"/>
                  </a:lnTo>
                  <a:lnTo>
                    <a:pt x="38921" y="181611"/>
                  </a:lnTo>
                  <a:close/>
                </a:path>
                <a:path w="201295" h="480060">
                  <a:moveTo>
                    <a:pt x="38921" y="90806"/>
                  </a:moveTo>
                  <a:lnTo>
                    <a:pt x="38921" y="71348"/>
                  </a:lnTo>
                  <a:lnTo>
                    <a:pt x="19464" y="71348"/>
                  </a:lnTo>
                  <a:lnTo>
                    <a:pt x="19464" y="90806"/>
                  </a:lnTo>
                  <a:lnTo>
                    <a:pt x="38921" y="90806"/>
                  </a:lnTo>
                  <a:close/>
                </a:path>
                <a:path w="201295" h="480060">
                  <a:moveTo>
                    <a:pt x="38921" y="71349"/>
                  </a:moveTo>
                  <a:lnTo>
                    <a:pt x="38921" y="32434"/>
                  </a:lnTo>
                  <a:lnTo>
                    <a:pt x="19464" y="32434"/>
                  </a:lnTo>
                  <a:lnTo>
                    <a:pt x="19464" y="71349"/>
                  </a:lnTo>
                  <a:lnTo>
                    <a:pt x="38921" y="71349"/>
                  </a:lnTo>
                  <a:close/>
                </a:path>
                <a:path w="201295" h="480060">
                  <a:moveTo>
                    <a:pt x="77834" y="428067"/>
                  </a:moveTo>
                  <a:lnTo>
                    <a:pt x="77834" y="408609"/>
                  </a:lnTo>
                  <a:lnTo>
                    <a:pt x="58376" y="408609"/>
                  </a:lnTo>
                  <a:lnTo>
                    <a:pt x="58376" y="428067"/>
                  </a:lnTo>
                  <a:lnTo>
                    <a:pt x="77834" y="428067"/>
                  </a:lnTo>
                  <a:close/>
                </a:path>
                <a:path w="201295" h="480060">
                  <a:moveTo>
                    <a:pt x="77834" y="350241"/>
                  </a:moveTo>
                  <a:lnTo>
                    <a:pt x="77834" y="330784"/>
                  </a:lnTo>
                  <a:lnTo>
                    <a:pt x="58376" y="330784"/>
                  </a:lnTo>
                  <a:lnTo>
                    <a:pt x="58376" y="350241"/>
                  </a:lnTo>
                  <a:lnTo>
                    <a:pt x="77834" y="350241"/>
                  </a:lnTo>
                  <a:close/>
                </a:path>
                <a:path w="201295" h="480060">
                  <a:moveTo>
                    <a:pt x="77834" y="369698"/>
                  </a:moveTo>
                  <a:lnTo>
                    <a:pt x="77834" y="350240"/>
                  </a:lnTo>
                  <a:lnTo>
                    <a:pt x="58376" y="350240"/>
                  </a:lnTo>
                  <a:lnTo>
                    <a:pt x="58376" y="369698"/>
                  </a:lnTo>
                  <a:lnTo>
                    <a:pt x="77834" y="369698"/>
                  </a:lnTo>
                  <a:close/>
                </a:path>
                <a:path w="201295" h="480060">
                  <a:moveTo>
                    <a:pt x="77834" y="389154"/>
                  </a:moveTo>
                  <a:lnTo>
                    <a:pt x="77834" y="369697"/>
                  </a:lnTo>
                  <a:lnTo>
                    <a:pt x="58376" y="369697"/>
                  </a:lnTo>
                  <a:lnTo>
                    <a:pt x="58376" y="389154"/>
                  </a:lnTo>
                  <a:lnTo>
                    <a:pt x="77834" y="389154"/>
                  </a:lnTo>
                  <a:close/>
                </a:path>
                <a:path w="201295" h="480060">
                  <a:moveTo>
                    <a:pt x="77834" y="408611"/>
                  </a:moveTo>
                  <a:lnTo>
                    <a:pt x="77834" y="389153"/>
                  </a:lnTo>
                  <a:lnTo>
                    <a:pt x="58376" y="389153"/>
                  </a:lnTo>
                  <a:lnTo>
                    <a:pt x="58376" y="408611"/>
                  </a:lnTo>
                  <a:lnTo>
                    <a:pt x="77834" y="408611"/>
                  </a:lnTo>
                  <a:close/>
                </a:path>
                <a:path w="201295" h="480060">
                  <a:moveTo>
                    <a:pt x="77834" y="330785"/>
                  </a:moveTo>
                  <a:lnTo>
                    <a:pt x="77834" y="311327"/>
                  </a:lnTo>
                  <a:lnTo>
                    <a:pt x="58376" y="311327"/>
                  </a:lnTo>
                  <a:lnTo>
                    <a:pt x="58376" y="330785"/>
                  </a:lnTo>
                  <a:lnTo>
                    <a:pt x="77834" y="330785"/>
                  </a:lnTo>
                  <a:close/>
                </a:path>
                <a:path w="201295" h="480060">
                  <a:moveTo>
                    <a:pt x="77834" y="252947"/>
                  </a:moveTo>
                  <a:lnTo>
                    <a:pt x="77834" y="233489"/>
                  </a:lnTo>
                  <a:lnTo>
                    <a:pt x="58376" y="233489"/>
                  </a:lnTo>
                  <a:lnTo>
                    <a:pt x="58376" y="252947"/>
                  </a:lnTo>
                  <a:lnTo>
                    <a:pt x="77834" y="252947"/>
                  </a:lnTo>
                  <a:close/>
                </a:path>
                <a:path w="201295" h="480060">
                  <a:moveTo>
                    <a:pt x="77834" y="272403"/>
                  </a:moveTo>
                  <a:lnTo>
                    <a:pt x="77834" y="252945"/>
                  </a:lnTo>
                  <a:lnTo>
                    <a:pt x="58376" y="252945"/>
                  </a:lnTo>
                  <a:lnTo>
                    <a:pt x="58376" y="272403"/>
                  </a:lnTo>
                  <a:lnTo>
                    <a:pt x="77834" y="272403"/>
                  </a:lnTo>
                  <a:close/>
                </a:path>
                <a:path w="201295" h="480060">
                  <a:moveTo>
                    <a:pt x="77834" y="291859"/>
                  </a:moveTo>
                  <a:lnTo>
                    <a:pt x="77834" y="272402"/>
                  </a:lnTo>
                  <a:lnTo>
                    <a:pt x="58376" y="272402"/>
                  </a:lnTo>
                  <a:lnTo>
                    <a:pt x="58376" y="291859"/>
                  </a:lnTo>
                  <a:lnTo>
                    <a:pt x="77834" y="291859"/>
                  </a:lnTo>
                  <a:close/>
                </a:path>
                <a:path w="201295" h="480060">
                  <a:moveTo>
                    <a:pt x="77834" y="311329"/>
                  </a:moveTo>
                  <a:lnTo>
                    <a:pt x="77834" y="291871"/>
                  </a:lnTo>
                  <a:lnTo>
                    <a:pt x="58376" y="291871"/>
                  </a:lnTo>
                  <a:lnTo>
                    <a:pt x="58376" y="311329"/>
                  </a:lnTo>
                  <a:lnTo>
                    <a:pt x="77834" y="311329"/>
                  </a:lnTo>
                  <a:close/>
                </a:path>
                <a:path w="201295" h="480060">
                  <a:moveTo>
                    <a:pt x="77834" y="214034"/>
                  </a:moveTo>
                  <a:lnTo>
                    <a:pt x="77834" y="194576"/>
                  </a:lnTo>
                  <a:lnTo>
                    <a:pt x="58376" y="194576"/>
                  </a:lnTo>
                  <a:lnTo>
                    <a:pt x="58376" y="214034"/>
                  </a:lnTo>
                  <a:lnTo>
                    <a:pt x="77834" y="214034"/>
                  </a:lnTo>
                  <a:close/>
                </a:path>
                <a:path w="201295" h="480060">
                  <a:moveTo>
                    <a:pt x="77834" y="194577"/>
                  </a:moveTo>
                  <a:lnTo>
                    <a:pt x="77834" y="175120"/>
                  </a:lnTo>
                  <a:lnTo>
                    <a:pt x="58376" y="175120"/>
                  </a:lnTo>
                  <a:lnTo>
                    <a:pt x="58376" y="194577"/>
                  </a:lnTo>
                  <a:lnTo>
                    <a:pt x="77834" y="194577"/>
                  </a:lnTo>
                  <a:close/>
                </a:path>
                <a:path w="201295" h="480060">
                  <a:moveTo>
                    <a:pt x="77834" y="233490"/>
                  </a:moveTo>
                  <a:lnTo>
                    <a:pt x="77834" y="214033"/>
                  </a:lnTo>
                  <a:lnTo>
                    <a:pt x="58376" y="214033"/>
                  </a:lnTo>
                  <a:lnTo>
                    <a:pt x="58376" y="233490"/>
                  </a:lnTo>
                  <a:lnTo>
                    <a:pt x="77834" y="233490"/>
                  </a:lnTo>
                  <a:close/>
                </a:path>
                <a:path w="201295" h="480060">
                  <a:moveTo>
                    <a:pt x="103780" y="246457"/>
                  </a:moveTo>
                  <a:lnTo>
                    <a:pt x="103780" y="226999"/>
                  </a:lnTo>
                  <a:lnTo>
                    <a:pt x="84322" y="226999"/>
                  </a:lnTo>
                  <a:lnTo>
                    <a:pt x="84322" y="246457"/>
                  </a:lnTo>
                  <a:lnTo>
                    <a:pt x="103780" y="246457"/>
                  </a:lnTo>
                  <a:close/>
                </a:path>
                <a:path w="201295" h="480060">
                  <a:moveTo>
                    <a:pt x="103780" y="227001"/>
                  </a:moveTo>
                  <a:lnTo>
                    <a:pt x="103780" y="207543"/>
                  </a:lnTo>
                  <a:lnTo>
                    <a:pt x="84322" y="207543"/>
                  </a:lnTo>
                  <a:lnTo>
                    <a:pt x="84322" y="227001"/>
                  </a:lnTo>
                  <a:lnTo>
                    <a:pt x="103780" y="227001"/>
                  </a:lnTo>
                  <a:close/>
                </a:path>
                <a:path w="201295" h="480060">
                  <a:moveTo>
                    <a:pt x="103780" y="207544"/>
                  </a:moveTo>
                  <a:lnTo>
                    <a:pt x="103780" y="188087"/>
                  </a:lnTo>
                  <a:lnTo>
                    <a:pt x="84322" y="188087"/>
                  </a:lnTo>
                  <a:lnTo>
                    <a:pt x="84322" y="207544"/>
                  </a:lnTo>
                  <a:lnTo>
                    <a:pt x="103780" y="207544"/>
                  </a:lnTo>
                  <a:close/>
                </a:path>
                <a:path w="201295" h="480060">
                  <a:moveTo>
                    <a:pt x="103780" y="188088"/>
                  </a:moveTo>
                  <a:lnTo>
                    <a:pt x="103780" y="168630"/>
                  </a:lnTo>
                  <a:lnTo>
                    <a:pt x="84322" y="168630"/>
                  </a:lnTo>
                  <a:lnTo>
                    <a:pt x="84322" y="188088"/>
                  </a:lnTo>
                  <a:lnTo>
                    <a:pt x="103780" y="188088"/>
                  </a:lnTo>
                  <a:close/>
                </a:path>
                <a:path w="201295" h="480060">
                  <a:moveTo>
                    <a:pt x="103780" y="265926"/>
                  </a:moveTo>
                  <a:lnTo>
                    <a:pt x="103780" y="246468"/>
                  </a:lnTo>
                  <a:lnTo>
                    <a:pt x="84322" y="246468"/>
                  </a:lnTo>
                  <a:lnTo>
                    <a:pt x="84322" y="265926"/>
                  </a:lnTo>
                  <a:lnTo>
                    <a:pt x="103780" y="265926"/>
                  </a:lnTo>
                  <a:close/>
                </a:path>
                <a:path w="201295" h="480060">
                  <a:moveTo>
                    <a:pt x="103780" y="343752"/>
                  </a:moveTo>
                  <a:lnTo>
                    <a:pt x="103780" y="324294"/>
                  </a:lnTo>
                  <a:lnTo>
                    <a:pt x="84322" y="324294"/>
                  </a:lnTo>
                  <a:lnTo>
                    <a:pt x="84322" y="343752"/>
                  </a:lnTo>
                  <a:lnTo>
                    <a:pt x="103780" y="343752"/>
                  </a:lnTo>
                  <a:close/>
                </a:path>
                <a:path w="201295" h="480060">
                  <a:moveTo>
                    <a:pt x="103780" y="324295"/>
                  </a:moveTo>
                  <a:lnTo>
                    <a:pt x="103780" y="304838"/>
                  </a:lnTo>
                  <a:lnTo>
                    <a:pt x="84322" y="304838"/>
                  </a:lnTo>
                  <a:lnTo>
                    <a:pt x="84322" y="324295"/>
                  </a:lnTo>
                  <a:lnTo>
                    <a:pt x="103780" y="324295"/>
                  </a:lnTo>
                  <a:close/>
                </a:path>
                <a:path w="201295" h="480060">
                  <a:moveTo>
                    <a:pt x="103780" y="304839"/>
                  </a:moveTo>
                  <a:lnTo>
                    <a:pt x="103780" y="285381"/>
                  </a:lnTo>
                  <a:lnTo>
                    <a:pt x="84322" y="285381"/>
                  </a:lnTo>
                  <a:lnTo>
                    <a:pt x="84322" y="304839"/>
                  </a:lnTo>
                  <a:lnTo>
                    <a:pt x="103780" y="304839"/>
                  </a:lnTo>
                  <a:close/>
                </a:path>
                <a:path w="201295" h="480060">
                  <a:moveTo>
                    <a:pt x="103780" y="285382"/>
                  </a:moveTo>
                  <a:lnTo>
                    <a:pt x="103780" y="265925"/>
                  </a:lnTo>
                  <a:lnTo>
                    <a:pt x="84322" y="265925"/>
                  </a:lnTo>
                  <a:lnTo>
                    <a:pt x="84322" y="285382"/>
                  </a:lnTo>
                  <a:lnTo>
                    <a:pt x="103780" y="285382"/>
                  </a:lnTo>
                  <a:close/>
                </a:path>
                <a:path w="201295" h="480060">
                  <a:moveTo>
                    <a:pt x="103780" y="382664"/>
                  </a:moveTo>
                  <a:lnTo>
                    <a:pt x="103780" y="363207"/>
                  </a:lnTo>
                  <a:lnTo>
                    <a:pt x="84322" y="363207"/>
                  </a:lnTo>
                  <a:lnTo>
                    <a:pt x="84322" y="382664"/>
                  </a:lnTo>
                  <a:lnTo>
                    <a:pt x="103780" y="382664"/>
                  </a:lnTo>
                  <a:close/>
                </a:path>
                <a:path w="201295" h="480060">
                  <a:moveTo>
                    <a:pt x="103780" y="402121"/>
                  </a:moveTo>
                  <a:lnTo>
                    <a:pt x="103780" y="382663"/>
                  </a:lnTo>
                  <a:lnTo>
                    <a:pt x="84322" y="382663"/>
                  </a:lnTo>
                  <a:lnTo>
                    <a:pt x="84322" y="402121"/>
                  </a:lnTo>
                  <a:lnTo>
                    <a:pt x="103780" y="402121"/>
                  </a:lnTo>
                  <a:close/>
                </a:path>
                <a:path w="201295" h="480060">
                  <a:moveTo>
                    <a:pt x="103780" y="363208"/>
                  </a:moveTo>
                  <a:lnTo>
                    <a:pt x="103780" y="343750"/>
                  </a:lnTo>
                  <a:lnTo>
                    <a:pt x="84322" y="343750"/>
                  </a:lnTo>
                  <a:lnTo>
                    <a:pt x="84322" y="363208"/>
                  </a:lnTo>
                  <a:lnTo>
                    <a:pt x="103780" y="363208"/>
                  </a:lnTo>
                  <a:close/>
                </a:path>
                <a:path w="201295" h="480060">
                  <a:moveTo>
                    <a:pt x="103780" y="428067"/>
                  </a:moveTo>
                  <a:lnTo>
                    <a:pt x="103780" y="402123"/>
                  </a:lnTo>
                  <a:lnTo>
                    <a:pt x="84323" y="402123"/>
                  </a:lnTo>
                  <a:lnTo>
                    <a:pt x="84323" y="428067"/>
                  </a:lnTo>
                  <a:lnTo>
                    <a:pt x="103780" y="428067"/>
                  </a:lnTo>
                  <a:close/>
                </a:path>
                <a:path w="201295" h="480060">
                  <a:moveTo>
                    <a:pt x="129726" y="239980"/>
                  </a:moveTo>
                  <a:lnTo>
                    <a:pt x="129726" y="220522"/>
                  </a:lnTo>
                  <a:lnTo>
                    <a:pt x="110269" y="220522"/>
                  </a:lnTo>
                  <a:lnTo>
                    <a:pt x="110269" y="239980"/>
                  </a:lnTo>
                  <a:lnTo>
                    <a:pt x="129726" y="239980"/>
                  </a:lnTo>
                  <a:close/>
                </a:path>
                <a:path w="201295" h="480060">
                  <a:moveTo>
                    <a:pt x="129726" y="220524"/>
                  </a:moveTo>
                  <a:lnTo>
                    <a:pt x="129726" y="201066"/>
                  </a:lnTo>
                  <a:lnTo>
                    <a:pt x="110269" y="201066"/>
                  </a:lnTo>
                  <a:lnTo>
                    <a:pt x="110269" y="220524"/>
                  </a:lnTo>
                  <a:lnTo>
                    <a:pt x="129726" y="220524"/>
                  </a:lnTo>
                  <a:close/>
                </a:path>
                <a:path w="201295" h="480060">
                  <a:moveTo>
                    <a:pt x="129726" y="201067"/>
                  </a:moveTo>
                  <a:lnTo>
                    <a:pt x="129726" y="181610"/>
                  </a:lnTo>
                  <a:lnTo>
                    <a:pt x="110269" y="181610"/>
                  </a:lnTo>
                  <a:lnTo>
                    <a:pt x="110269" y="201067"/>
                  </a:lnTo>
                  <a:lnTo>
                    <a:pt x="129726" y="201067"/>
                  </a:lnTo>
                  <a:close/>
                </a:path>
                <a:path w="201295" h="480060">
                  <a:moveTo>
                    <a:pt x="129726" y="181611"/>
                  </a:moveTo>
                  <a:lnTo>
                    <a:pt x="129726" y="162153"/>
                  </a:lnTo>
                  <a:lnTo>
                    <a:pt x="110269" y="162153"/>
                  </a:lnTo>
                  <a:lnTo>
                    <a:pt x="110269" y="181611"/>
                  </a:lnTo>
                  <a:lnTo>
                    <a:pt x="129726" y="181611"/>
                  </a:lnTo>
                  <a:close/>
                </a:path>
                <a:path w="201295" h="480060">
                  <a:moveTo>
                    <a:pt x="129726" y="259436"/>
                  </a:moveTo>
                  <a:lnTo>
                    <a:pt x="129726" y="239979"/>
                  </a:lnTo>
                  <a:lnTo>
                    <a:pt x="110269" y="239979"/>
                  </a:lnTo>
                  <a:lnTo>
                    <a:pt x="110269" y="259436"/>
                  </a:lnTo>
                  <a:lnTo>
                    <a:pt x="129726" y="259436"/>
                  </a:lnTo>
                  <a:close/>
                </a:path>
                <a:path w="201295" h="480060">
                  <a:moveTo>
                    <a:pt x="129726" y="337262"/>
                  </a:moveTo>
                  <a:lnTo>
                    <a:pt x="129726" y="317804"/>
                  </a:lnTo>
                  <a:lnTo>
                    <a:pt x="110269" y="317804"/>
                  </a:lnTo>
                  <a:lnTo>
                    <a:pt x="110269" y="337262"/>
                  </a:lnTo>
                  <a:lnTo>
                    <a:pt x="129726" y="337262"/>
                  </a:lnTo>
                  <a:close/>
                </a:path>
                <a:path w="201295" h="480060">
                  <a:moveTo>
                    <a:pt x="129726" y="317806"/>
                  </a:moveTo>
                  <a:lnTo>
                    <a:pt x="129726" y="298348"/>
                  </a:lnTo>
                  <a:lnTo>
                    <a:pt x="110269" y="298348"/>
                  </a:lnTo>
                  <a:lnTo>
                    <a:pt x="110269" y="317806"/>
                  </a:lnTo>
                  <a:lnTo>
                    <a:pt x="129726" y="317806"/>
                  </a:lnTo>
                  <a:close/>
                </a:path>
                <a:path w="201295" h="480060">
                  <a:moveTo>
                    <a:pt x="129726" y="298349"/>
                  </a:moveTo>
                  <a:lnTo>
                    <a:pt x="129726" y="278892"/>
                  </a:lnTo>
                  <a:lnTo>
                    <a:pt x="110269" y="278892"/>
                  </a:lnTo>
                  <a:lnTo>
                    <a:pt x="110269" y="298349"/>
                  </a:lnTo>
                  <a:lnTo>
                    <a:pt x="129726" y="298349"/>
                  </a:lnTo>
                  <a:close/>
                </a:path>
                <a:path w="201295" h="480060">
                  <a:moveTo>
                    <a:pt x="129726" y="278893"/>
                  </a:moveTo>
                  <a:lnTo>
                    <a:pt x="129726" y="259435"/>
                  </a:lnTo>
                  <a:lnTo>
                    <a:pt x="110269" y="259435"/>
                  </a:lnTo>
                  <a:lnTo>
                    <a:pt x="110269" y="278893"/>
                  </a:lnTo>
                  <a:lnTo>
                    <a:pt x="129726" y="278893"/>
                  </a:lnTo>
                  <a:close/>
                </a:path>
                <a:path w="201295" h="480060">
                  <a:moveTo>
                    <a:pt x="129726" y="376187"/>
                  </a:moveTo>
                  <a:lnTo>
                    <a:pt x="129726" y="356730"/>
                  </a:lnTo>
                  <a:lnTo>
                    <a:pt x="110269" y="356730"/>
                  </a:lnTo>
                  <a:lnTo>
                    <a:pt x="110269" y="376187"/>
                  </a:lnTo>
                  <a:lnTo>
                    <a:pt x="129726" y="376187"/>
                  </a:lnTo>
                  <a:close/>
                </a:path>
                <a:path w="201295" h="480060">
                  <a:moveTo>
                    <a:pt x="129726" y="395644"/>
                  </a:moveTo>
                  <a:lnTo>
                    <a:pt x="129726" y="376186"/>
                  </a:lnTo>
                  <a:lnTo>
                    <a:pt x="110269" y="376186"/>
                  </a:lnTo>
                  <a:lnTo>
                    <a:pt x="110269" y="395644"/>
                  </a:lnTo>
                  <a:lnTo>
                    <a:pt x="129726" y="395644"/>
                  </a:lnTo>
                  <a:close/>
                </a:path>
                <a:path w="201295" h="480060">
                  <a:moveTo>
                    <a:pt x="129726" y="356718"/>
                  </a:moveTo>
                  <a:lnTo>
                    <a:pt x="129726" y="337261"/>
                  </a:lnTo>
                  <a:lnTo>
                    <a:pt x="110269" y="337261"/>
                  </a:lnTo>
                  <a:lnTo>
                    <a:pt x="110269" y="356718"/>
                  </a:lnTo>
                  <a:lnTo>
                    <a:pt x="129726" y="356718"/>
                  </a:lnTo>
                  <a:close/>
                </a:path>
                <a:path w="201295" h="480060">
                  <a:moveTo>
                    <a:pt x="129726" y="421577"/>
                  </a:moveTo>
                  <a:lnTo>
                    <a:pt x="129726" y="395634"/>
                  </a:lnTo>
                  <a:lnTo>
                    <a:pt x="110269" y="395634"/>
                  </a:lnTo>
                  <a:lnTo>
                    <a:pt x="110269" y="421577"/>
                  </a:lnTo>
                  <a:lnTo>
                    <a:pt x="129726" y="421577"/>
                  </a:lnTo>
                  <a:close/>
                </a:path>
                <a:path w="201295" h="480060">
                  <a:moveTo>
                    <a:pt x="77834" y="175121"/>
                  </a:moveTo>
                  <a:lnTo>
                    <a:pt x="77834" y="142692"/>
                  </a:lnTo>
                  <a:lnTo>
                    <a:pt x="58376" y="142692"/>
                  </a:lnTo>
                  <a:lnTo>
                    <a:pt x="58376" y="175121"/>
                  </a:lnTo>
                  <a:lnTo>
                    <a:pt x="77834" y="175121"/>
                  </a:lnTo>
                  <a:close/>
                </a:path>
                <a:path w="201295" h="480060">
                  <a:moveTo>
                    <a:pt x="103780" y="162142"/>
                  </a:moveTo>
                  <a:lnTo>
                    <a:pt x="103780" y="155665"/>
                  </a:lnTo>
                  <a:lnTo>
                    <a:pt x="129726" y="155665"/>
                  </a:lnTo>
                  <a:lnTo>
                    <a:pt x="129726" y="136208"/>
                  </a:lnTo>
                  <a:lnTo>
                    <a:pt x="84324" y="136208"/>
                  </a:lnTo>
                  <a:lnTo>
                    <a:pt x="84324" y="162142"/>
                  </a:lnTo>
                  <a:lnTo>
                    <a:pt x="103780" y="162142"/>
                  </a:lnTo>
                  <a:close/>
                </a:path>
                <a:path w="201295" h="480060">
                  <a:moveTo>
                    <a:pt x="129726" y="441046"/>
                  </a:moveTo>
                  <a:lnTo>
                    <a:pt x="129726" y="421589"/>
                  </a:lnTo>
                  <a:lnTo>
                    <a:pt x="110269" y="421589"/>
                  </a:lnTo>
                  <a:lnTo>
                    <a:pt x="110269" y="441046"/>
                  </a:lnTo>
                  <a:lnTo>
                    <a:pt x="129726" y="441046"/>
                  </a:lnTo>
                  <a:close/>
                </a:path>
                <a:path w="201295" h="480060">
                  <a:moveTo>
                    <a:pt x="155660" y="252947"/>
                  </a:moveTo>
                  <a:lnTo>
                    <a:pt x="155660" y="233489"/>
                  </a:lnTo>
                  <a:lnTo>
                    <a:pt x="136202" y="233489"/>
                  </a:lnTo>
                  <a:lnTo>
                    <a:pt x="136202" y="252947"/>
                  </a:lnTo>
                  <a:lnTo>
                    <a:pt x="155660" y="252947"/>
                  </a:lnTo>
                  <a:close/>
                </a:path>
                <a:path w="201295" h="480060">
                  <a:moveTo>
                    <a:pt x="155660" y="233490"/>
                  </a:moveTo>
                  <a:lnTo>
                    <a:pt x="155660" y="214033"/>
                  </a:lnTo>
                  <a:lnTo>
                    <a:pt x="136202" y="214033"/>
                  </a:lnTo>
                  <a:lnTo>
                    <a:pt x="136202" y="233490"/>
                  </a:lnTo>
                  <a:lnTo>
                    <a:pt x="155660" y="233490"/>
                  </a:lnTo>
                  <a:close/>
                </a:path>
                <a:path w="201295" h="480060">
                  <a:moveTo>
                    <a:pt x="155660" y="214034"/>
                  </a:moveTo>
                  <a:lnTo>
                    <a:pt x="155660" y="194576"/>
                  </a:lnTo>
                  <a:lnTo>
                    <a:pt x="136202" y="194576"/>
                  </a:lnTo>
                  <a:lnTo>
                    <a:pt x="136202" y="214034"/>
                  </a:lnTo>
                  <a:lnTo>
                    <a:pt x="155660" y="214034"/>
                  </a:lnTo>
                  <a:close/>
                </a:path>
                <a:path w="201295" h="480060">
                  <a:moveTo>
                    <a:pt x="155660" y="272403"/>
                  </a:moveTo>
                  <a:lnTo>
                    <a:pt x="155660" y="252945"/>
                  </a:lnTo>
                  <a:lnTo>
                    <a:pt x="136202" y="252945"/>
                  </a:lnTo>
                  <a:lnTo>
                    <a:pt x="136202" y="272403"/>
                  </a:lnTo>
                  <a:lnTo>
                    <a:pt x="155660" y="272403"/>
                  </a:lnTo>
                  <a:close/>
                </a:path>
                <a:path w="201295" h="480060">
                  <a:moveTo>
                    <a:pt x="155660" y="350241"/>
                  </a:moveTo>
                  <a:lnTo>
                    <a:pt x="155660" y="330784"/>
                  </a:lnTo>
                  <a:lnTo>
                    <a:pt x="136202" y="330784"/>
                  </a:lnTo>
                  <a:lnTo>
                    <a:pt x="136202" y="350241"/>
                  </a:lnTo>
                  <a:lnTo>
                    <a:pt x="155660" y="350241"/>
                  </a:lnTo>
                  <a:close/>
                </a:path>
                <a:path w="201295" h="480060">
                  <a:moveTo>
                    <a:pt x="155660" y="330785"/>
                  </a:moveTo>
                  <a:lnTo>
                    <a:pt x="155660" y="311327"/>
                  </a:lnTo>
                  <a:lnTo>
                    <a:pt x="136202" y="311327"/>
                  </a:lnTo>
                  <a:lnTo>
                    <a:pt x="136202" y="330785"/>
                  </a:lnTo>
                  <a:lnTo>
                    <a:pt x="155660" y="330785"/>
                  </a:lnTo>
                  <a:close/>
                </a:path>
                <a:path w="201295" h="480060">
                  <a:moveTo>
                    <a:pt x="155660" y="311316"/>
                  </a:moveTo>
                  <a:lnTo>
                    <a:pt x="155660" y="291858"/>
                  </a:lnTo>
                  <a:lnTo>
                    <a:pt x="136202" y="291858"/>
                  </a:lnTo>
                  <a:lnTo>
                    <a:pt x="136202" y="311316"/>
                  </a:lnTo>
                  <a:lnTo>
                    <a:pt x="155660" y="311316"/>
                  </a:lnTo>
                  <a:close/>
                </a:path>
                <a:path w="201295" h="480060">
                  <a:moveTo>
                    <a:pt x="155660" y="291859"/>
                  </a:moveTo>
                  <a:lnTo>
                    <a:pt x="155660" y="272402"/>
                  </a:lnTo>
                  <a:lnTo>
                    <a:pt x="136202" y="272402"/>
                  </a:lnTo>
                  <a:lnTo>
                    <a:pt x="136202" y="291859"/>
                  </a:lnTo>
                  <a:lnTo>
                    <a:pt x="155660" y="291859"/>
                  </a:lnTo>
                  <a:close/>
                </a:path>
                <a:path w="201295" h="480060">
                  <a:moveTo>
                    <a:pt x="155660" y="389154"/>
                  </a:moveTo>
                  <a:lnTo>
                    <a:pt x="155660" y="369697"/>
                  </a:lnTo>
                  <a:lnTo>
                    <a:pt x="136202" y="369697"/>
                  </a:lnTo>
                  <a:lnTo>
                    <a:pt x="136202" y="389154"/>
                  </a:lnTo>
                  <a:lnTo>
                    <a:pt x="155660" y="389154"/>
                  </a:lnTo>
                  <a:close/>
                </a:path>
                <a:path w="201295" h="480060">
                  <a:moveTo>
                    <a:pt x="155660" y="408611"/>
                  </a:moveTo>
                  <a:lnTo>
                    <a:pt x="155660" y="389153"/>
                  </a:lnTo>
                  <a:lnTo>
                    <a:pt x="136202" y="389153"/>
                  </a:lnTo>
                  <a:lnTo>
                    <a:pt x="136202" y="408611"/>
                  </a:lnTo>
                  <a:lnTo>
                    <a:pt x="155660" y="408611"/>
                  </a:lnTo>
                  <a:close/>
                </a:path>
                <a:path w="201295" h="480060">
                  <a:moveTo>
                    <a:pt x="155660" y="369698"/>
                  </a:moveTo>
                  <a:lnTo>
                    <a:pt x="155660" y="350240"/>
                  </a:lnTo>
                  <a:lnTo>
                    <a:pt x="136202" y="350240"/>
                  </a:lnTo>
                  <a:lnTo>
                    <a:pt x="136202" y="369698"/>
                  </a:lnTo>
                  <a:lnTo>
                    <a:pt x="155660" y="369698"/>
                  </a:lnTo>
                  <a:close/>
                </a:path>
                <a:path w="201295" h="480060">
                  <a:moveTo>
                    <a:pt x="155660" y="441046"/>
                  </a:moveTo>
                  <a:lnTo>
                    <a:pt x="155660" y="408617"/>
                  </a:lnTo>
                  <a:lnTo>
                    <a:pt x="136202" y="408617"/>
                  </a:lnTo>
                  <a:lnTo>
                    <a:pt x="136202" y="441046"/>
                  </a:lnTo>
                  <a:lnTo>
                    <a:pt x="155660" y="441046"/>
                  </a:lnTo>
                  <a:close/>
                </a:path>
                <a:path w="201295" h="480060">
                  <a:moveTo>
                    <a:pt x="155660" y="194577"/>
                  </a:moveTo>
                  <a:lnTo>
                    <a:pt x="155660" y="162148"/>
                  </a:lnTo>
                  <a:lnTo>
                    <a:pt x="136202" y="162148"/>
                  </a:lnTo>
                  <a:lnTo>
                    <a:pt x="136202" y="194577"/>
                  </a:lnTo>
                  <a:lnTo>
                    <a:pt x="155660" y="194577"/>
                  </a:lnTo>
                  <a:close/>
                </a:path>
                <a:path w="201295" h="480060">
                  <a:moveTo>
                    <a:pt x="181606" y="421577"/>
                  </a:moveTo>
                  <a:lnTo>
                    <a:pt x="181606" y="389148"/>
                  </a:lnTo>
                  <a:lnTo>
                    <a:pt x="162148" y="389148"/>
                  </a:lnTo>
                  <a:lnTo>
                    <a:pt x="162148" y="421577"/>
                  </a:lnTo>
                  <a:lnTo>
                    <a:pt x="181606" y="421577"/>
                  </a:lnTo>
                  <a:close/>
                </a:path>
                <a:path w="201295" h="480060">
                  <a:moveTo>
                    <a:pt x="181606" y="382664"/>
                  </a:moveTo>
                  <a:lnTo>
                    <a:pt x="181606" y="207545"/>
                  </a:lnTo>
                  <a:lnTo>
                    <a:pt x="162148" y="207545"/>
                  </a:lnTo>
                  <a:lnTo>
                    <a:pt x="162148" y="382664"/>
                  </a:lnTo>
                  <a:lnTo>
                    <a:pt x="181606" y="382664"/>
                  </a:lnTo>
                  <a:close/>
                </a:path>
                <a:path w="201295" h="480060">
                  <a:moveTo>
                    <a:pt x="77834" y="51880"/>
                  </a:moveTo>
                  <a:lnTo>
                    <a:pt x="77834" y="32423"/>
                  </a:lnTo>
                  <a:lnTo>
                    <a:pt x="58376" y="32423"/>
                  </a:lnTo>
                  <a:lnTo>
                    <a:pt x="58376" y="51880"/>
                  </a:lnTo>
                  <a:lnTo>
                    <a:pt x="77834" y="51880"/>
                  </a:lnTo>
                  <a:close/>
                </a:path>
                <a:path w="201295" h="480060">
                  <a:moveTo>
                    <a:pt x="77834" y="71349"/>
                  </a:moveTo>
                  <a:lnTo>
                    <a:pt x="77834" y="51892"/>
                  </a:lnTo>
                  <a:lnTo>
                    <a:pt x="58376" y="51892"/>
                  </a:lnTo>
                  <a:lnTo>
                    <a:pt x="58376" y="71349"/>
                  </a:lnTo>
                  <a:lnTo>
                    <a:pt x="77834" y="71349"/>
                  </a:lnTo>
                  <a:close/>
                </a:path>
                <a:path w="201295" h="480060">
                  <a:moveTo>
                    <a:pt x="77834" y="90806"/>
                  </a:moveTo>
                  <a:lnTo>
                    <a:pt x="77834" y="71348"/>
                  </a:lnTo>
                  <a:lnTo>
                    <a:pt x="58376" y="71348"/>
                  </a:lnTo>
                  <a:lnTo>
                    <a:pt x="58376" y="90806"/>
                  </a:lnTo>
                  <a:lnTo>
                    <a:pt x="77834" y="90806"/>
                  </a:lnTo>
                  <a:close/>
                </a:path>
                <a:path w="201295" h="480060">
                  <a:moveTo>
                    <a:pt x="103780" y="51880"/>
                  </a:moveTo>
                  <a:lnTo>
                    <a:pt x="103780" y="32423"/>
                  </a:lnTo>
                  <a:lnTo>
                    <a:pt x="84322" y="32423"/>
                  </a:lnTo>
                  <a:lnTo>
                    <a:pt x="84322" y="51880"/>
                  </a:lnTo>
                  <a:lnTo>
                    <a:pt x="103780" y="51880"/>
                  </a:lnTo>
                  <a:close/>
                </a:path>
                <a:path w="201295" h="480060">
                  <a:moveTo>
                    <a:pt x="103780" y="71349"/>
                  </a:moveTo>
                  <a:lnTo>
                    <a:pt x="103780" y="51892"/>
                  </a:lnTo>
                  <a:lnTo>
                    <a:pt x="84322" y="51892"/>
                  </a:lnTo>
                  <a:lnTo>
                    <a:pt x="84322" y="71349"/>
                  </a:lnTo>
                  <a:lnTo>
                    <a:pt x="103780" y="71349"/>
                  </a:lnTo>
                  <a:close/>
                </a:path>
                <a:path w="201295" h="480060">
                  <a:moveTo>
                    <a:pt x="103780" y="90806"/>
                  </a:moveTo>
                  <a:lnTo>
                    <a:pt x="103780" y="71348"/>
                  </a:lnTo>
                  <a:lnTo>
                    <a:pt x="84322" y="71348"/>
                  </a:lnTo>
                  <a:lnTo>
                    <a:pt x="84322" y="90806"/>
                  </a:lnTo>
                  <a:lnTo>
                    <a:pt x="103780" y="90806"/>
                  </a:lnTo>
                  <a:close/>
                </a:path>
                <a:path w="201295" h="480060">
                  <a:moveTo>
                    <a:pt x="129726" y="71349"/>
                  </a:moveTo>
                  <a:lnTo>
                    <a:pt x="129726" y="51892"/>
                  </a:lnTo>
                  <a:lnTo>
                    <a:pt x="110269" y="51892"/>
                  </a:lnTo>
                  <a:lnTo>
                    <a:pt x="110269" y="71349"/>
                  </a:lnTo>
                  <a:lnTo>
                    <a:pt x="129726" y="71349"/>
                  </a:lnTo>
                  <a:close/>
                </a:path>
                <a:path w="201295" h="480060">
                  <a:moveTo>
                    <a:pt x="155660" y="51880"/>
                  </a:moveTo>
                  <a:lnTo>
                    <a:pt x="155660" y="32423"/>
                  </a:lnTo>
                  <a:lnTo>
                    <a:pt x="136202" y="32423"/>
                  </a:lnTo>
                  <a:lnTo>
                    <a:pt x="136202" y="51880"/>
                  </a:lnTo>
                  <a:lnTo>
                    <a:pt x="155660" y="51880"/>
                  </a:lnTo>
                  <a:close/>
                </a:path>
                <a:path w="201295" h="480060">
                  <a:moveTo>
                    <a:pt x="155660" y="71349"/>
                  </a:moveTo>
                  <a:lnTo>
                    <a:pt x="155660" y="51892"/>
                  </a:lnTo>
                  <a:lnTo>
                    <a:pt x="136202" y="51892"/>
                  </a:lnTo>
                  <a:lnTo>
                    <a:pt x="136202" y="71349"/>
                  </a:lnTo>
                  <a:lnTo>
                    <a:pt x="155660" y="71349"/>
                  </a:lnTo>
                  <a:close/>
                </a:path>
                <a:path w="201295" h="480060">
                  <a:moveTo>
                    <a:pt x="155660" y="90806"/>
                  </a:moveTo>
                  <a:lnTo>
                    <a:pt x="155660" y="71348"/>
                  </a:lnTo>
                  <a:lnTo>
                    <a:pt x="136202" y="71348"/>
                  </a:lnTo>
                  <a:lnTo>
                    <a:pt x="136202" y="90806"/>
                  </a:lnTo>
                  <a:lnTo>
                    <a:pt x="155660" y="90806"/>
                  </a:lnTo>
                  <a:close/>
                </a:path>
                <a:path w="201295" h="480060">
                  <a:moveTo>
                    <a:pt x="201062" y="473469"/>
                  </a:moveTo>
                  <a:lnTo>
                    <a:pt x="201062" y="0"/>
                  </a:lnTo>
                  <a:lnTo>
                    <a:pt x="0" y="0"/>
                  </a:lnTo>
                  <a:lnTo>
                    <a:pt x="0" y="473469"/>
                  </a:lnTo>
                  <a:lnTo>
                    <a:pt x="201062" y="473469"/>
                  </a:lnTo>
                  <a:close/>
                </a:path>
                <a:path w="201295" h="480060">
                  <a:moveTo>
                    <a:pt x="25942" y="479959"/>
                  </a:moveTo>
                  <a:lnTo>
                    <a:pt x="25942" y="473473"/>
                  </a:lnTo>
                  <a:lnTo>
                    <a:pt x="12970" y="473473"/>
                  </a:lnTo>
                  <a:lnTo>
                    <a:pt x="12970" y="479959"/>
                  </a:lnTo>
                  <a:lnTo>
                    <a:pt x="25942" y="479959"/>
                  </a:lnTo>
                  <a:close/>
                </a:path>
              </a:pathLst>
            </a:custGeom>
            <a:ln w="7370">
              <a:solidFill>
                <a:srgbClr val="000000"/>
              </a:solidFill>
            </a:ln>
          </p:spPr>
          <p:txBody>
            <a:bodyPr wrap="square" lIns="0" tIns="0" rIns="0" bIns="0" rtlCol="0"/>
            <a:lstStyle/>
            <a:p>
              <a:endParaRPr/>
            </a:p>
          </p:txBody>
        </p:sp>
        <p:pic>
          <p:nvPicPr>
            <p:cNvPr id="26" name="object 26"/>
            <p:cNvPicPr/>
            <p:nvPr/>
          </p:nvPicPr>
          <p:blipFill>
            <a:blip r:embed="rId5" cstate="print"/>
            <a:stretch>
              <a:fillRect/>
            </a:stretch>
          </p:blipFill>
          <p:spPr>
            <a:xfrm>
              <a:off x="5601851" y="2806329"/>
              <a:ext cx="176511" cy="98619"/>
            </a:xfrm>
            <a:prstGeom prst="rect">
              <a:avLst/>
            </a:prstGeom>
          </p:spPr>
        </p:pic>
        <p:sp>
          <p:nvSpPr>
            <p:cNvPr id="27" name="object 27"/>
            <p:cNvSpPr/>
            <p:nvPr/>
          </p:nvSpPr>
          <p:spPr>
            <a:xfrm>
              <a:off x="5589549" y="3372472"/>
              <a:ext cx="71120" cy="22225"/>
            </a:xfrm>
            <a:custGeom>
              <a:avLst/>
              <a:gdLst/>
              <a:ahLst/>
              <a:cxnLst/>
              <a:rect l="l" t="t" r="r" b="b"/>
              <a:pathLst>
                <a:path w="71120" h="22225">
                  <a:moveTo>
                    <a:pt x="70637" y="8382"/>
                  </a:moveTo>
                  <a:lnTo>
                    <a:pt x="69672" y="10642"/>
                  </a:lnTo>
                  <a:lnTo>
                    <a:pt x="68694" y="12890"/>
                  </a:lnTo>
                  <a:lnTo>
                    <a:pt x="66763" y="17411"/>
                  </a:lnTo>
                  <a:lnTo>
                    <a:pt x="63220" y="19672"/>
                  </a:lnTo>
                  <a:lnTo>
                    <a:pt x="59664" y="21932"/>
                  </a:lnTo>
                  <a:lnTo>
                    <a:pt x="54508" y="21932"/>
                  </a:lnTo>
                  <a:lnTo>
                    <a:pt x="50152" y="19672"/>
                  </a:lnTo>
                  <a:lnTo>
                    <a:pt x="45796" y="17411"/>
                  </a:lnTo>
                  <a:lnTo>
                    <a:pt x="42252" y="12890"/>
                  </a:lnTo>
                  <a:lnTo>
                    <a:pt x="38214" y="9029"/>
                  </a:lnTo>
                  <a:lnTo>
                    <a:pt x="34188" y="5156"/>
                  </a:lnTo>
                  <a:lnTo>
                    <a:pt x="29667" y="1930"/>
                  </a:lnTo>
                  <a:lnTo>
                    <a:pt x="25311" y="965"/>
                  </a:lnTo>
                  <a:lnTo>
                    <a:pt x="20955" y="0"/>
                  </a:lnTo>
                  <a:lnTo>
                    <a:pt x="16764" y="1282"/>
                  </a:lnTo>
                  <a:lnTo>
                    <a:pt x="12573" y="2895"/>
                  </a:lnTo>
                  <a:lnTo>
                    <a:pt x="8382" y="4508"/>
                  </a:lnTo>
                  <a:lnTo>
                    <a:pt x="4191" y="6438"/>
                  </a:lnTo>
                  <a:lnTo>
                    <a:pt x="2095" y="7416"/>
                  </a:lnTo>
                  <a:lnTo>
                    <a:pt x="0" y="8382"/>
                  </a:lnTo>
                </a:path>
              </a:pathLst>
            </a:custGeom>
            <a:ln w="14740">
              <a:solidFill>
                <a:srgbClr val="000000"/>
              </a:solidFill>
            </a:ln>
          </p:spPr>
          <p:txBody>
            <a:bodyPr wrap="square" lIns="0" tIns="0" rIns="0" bIns="0" rtlCol="0"/>
            <a:lstStyle/>
            <a:p>
              <a:endParaRPr/>
            </a:p>
          </p:txBody>
        </p:sp>
        <p:sp>
          <p:nvSpPr>
            <p:cNvPr id="28" name="object 28"/>
            <p:cNvSpPr/>
            <p:nvPr/>
          </p:nvSpPr>
          <p:spPr>
            <a:xfrm>
              <a:off x="5127282" y="2838424"/>
              <a:ext cx="471805" cy="589915"/>
            </a:xfrm>
            <a:custGeom>
              <a:avLst/>
              <a:gdLst/>
              <a:ahLst/>
              <a:cxnLst/>
              <a:rect l="l" t="t" r="r" b="b"/>
              <a:pathLst>
                <a:path w="471804" h="589914">
                  <a:moveTo>
                    <a:pt x="0" y="58953"/>
                  </a:moveTo>
                  <a:lnTo>
                    <a:pt x="0" y="530656"/>
                  </a:lnTo>
                  <a:lnTo>
                    <a:pt x="471703" y="589622"/>
                  </a:lnTo>
                  <a:lnTo>
                    <a:pt x="471703" y="0"/>
                  </a:lnTo>
                  <a:lnTo>
                    <a:pt x="0" y="58953"/>
                  </a:lnTo>
                  <a:close/>
                </a:path>
              </a:pathLst>
            </a:custGeom>
            <a:solidFill>
              <a:srgbClr val="7E7E7E"/>
            </a:solidFill>
          </p:spPr>
          <p:txBody>
            <a:bodyPr wrap="square" lIns="0" tIns="0" rIns="0" bIns="0" rtlCol="0"/>
            <a:lstStyle/>
            <a:p>
              <a:endParaRPr/>
            </a:p>
          </p:txBody>
        </p:sp>
        <p:sp>
          <p:nvSpPr>
            <p:cNvPr id="29" name="object 29"/>
            <p:cNvSpPr/>
            <p:nvPr/>
          </p:nvSpPr>
          <p:spPr>
            <a:xfrm>
              <a:off x="5127282" y="2838424"/>
              <a:ext cx="471805" cy="589915"/>
            </a:xfrm>
            <a:custGeom>
              <a:avLst/>
              <a:gdLst/>
              <a:ahLst/>
              <a:cxnLst/>
              <a:rect l="l" t="t" r="r" b="b"/>
              <a:pathLst>
                <a:path w="471804" h="589914">
                  <a:moveTo>
                    <a:pt x="0" y="530656"/>
                  </a:moveTo>
                  <a:lnTo>
                    <a:pt x="0" y="58953"/>
                  </a:lnTo>
                  <a:lnTo>
                    <a:pt x="471703" y="0"/>
                  </a:lnTo>
                  <a:lnTo>
                    <a:pt x="471703" y="589622"/>
                  </a:lnTo>
                  <a:lnTo>
                    <a:pt x="0" y="530656"/>
                  </a:lnTo>
                  <a:close/>
                </a:path>
              </a:pathLst>
            </a:custGeom>
            <a:ln w="7370">
              <a:solidFill>
                <a:srgbClr val="000000"/>
              </a:solidFill>
            </a:ln>
          </p:spPr>
          <p:txBody>
            <a:bodyPr wrap="square" lIns="0" tIns="0" rIns="0" bIns="0" rtlCol="0"/>
            <a:lstStyle/>
            <a:p>
              <a:endParaRPr/>
            </a:p>
          </p:txBody>
        </p:sp>
        <p:sp>
          <p:nvSpPr>
            <p:cNvPr id="30" name="object 30"/>
            <p:cNvSpPr/>
            <p:nvPr/>
          </p:nvSpPr>
          <p:spPr>
            <a:xfrm>
              <a:off x="6181169" y="2958193"/>
              <a:ext cx="59055" cy="354330"/>
            </a:xfrm>
            <a:custGeom>
              <a:avLst/>
              <a:gdLst/>
              <a:ahLst/>
              <a:cxnLst/>
              <a:rect l="l" t="t" r="r" b="b"/>
              <a:pathLst>
                <a:path w="59054" h="354329">
                  <a:moveTo>
                    <a:pt x="0" y="0"/>
                  </a:moveTo>
                  <a:lnTo>
                    <a:pt x="0" y="353776"/>
                  </a:lnTo>
                  <a:lnTo>
                    <a:pt x="58962" y="353776"/>
                  </a:lnTo>
                  <a:lnTo>
                    <a:pt x="58962" y="0"/>
                  </a:lnTo>
                  <a:lnTo>
                    <a:pt x="0" y="0"/>
                  </a:lnTo>
                  <a:close/>
                </a:path>
              </a:pathLst>
            </a:custGeom>
            <a:solidFill>
              <a:srgbClr val="7E7E7E"/>
            </a:solidFill>
          </p:spPr>
          <p:txBody>
            <a:bodyPr wrap="square" lIns="0" tIns="0" rIns="0" bIns="0" rtlCol="0"/>
            <a:lstStyle/>
            <a:p>
              <a:endParaRPr/>
            </a:p>
          </p:txBody>
        </p:sp>
        <p:sp>
          <p:nvSpPr>
            <p:cNvPr id="31" name="object 31"/>
            <p:cNvSpPr/>
            <p:nvPr/>
          </p:nvSpPr>
          <p:spPr>
            <a:xfrm>
              <a:off x="6181169" y="2958193"/>
              <a:ext cx="59055" cy="354330"/>
            </a:xfrm>
            <a:custGeom>
              <a:avLst/>
              <a:gdLst/>
              <a:ahLst/>
              <a:cxnLst/>
              <a:rect l="l" t="t" r="r" b="b"/>
              <a:pathLst>
                <a:path w="59054" h="354329">
                  <a:moveTo>
                    <a:pt x="58962" y="353776"/>
                  </a:moveTo>
                  <a:lnTo>
                    <a:pt x="58962" y="0"/>
                  </a:lnTo>
                  <a:lnTo>
                    <a:pt x="0" y="0"/>
                  </a:lnTo>
                  <a:lnTo>
                    <a:pt x="0" y="353776"/>
                  </a:lnTo>
                  <a:lnTo>
                    <a:pt x="58962" y="353776"/>
                  </a:lnTo>
                  <a:close/>
                </a:path>
              </a:pathLst>
            </a:custGeom>
            <a:ln w="7370">
              <a:solidFill>
                <a:srgbClr val="000000"/>
              </a:solidFill>
            </a:ln>
          </p:spPr>
          <p:txBody>
            <a:bodyPr wrap="square" lIns="0" tIns="0" rIns="0" bIns="0" rtlCol="0"/>
            <a:lstStyle/>
            <a:p>
              <a:endParaRPr/>
            </a:p>
          </p:txBody>
        </p:sp>
        <p:sp>
          <p:nvSpPr>
            <p:cNvPr id="32" name="object 32"/>
            <p:cNvSpPr/>
            <p:nvPr/>
          </p:nvSpPr>
          <p:spPr>
            <a:xfrm>
              <a:off x="6240129" y="2840262"/>
              <a:ext cx="177165" cy="589915"/>
            </a:xfrm>
            <a:custGeom>
              <a:avLst/>
              <a:gdLst/>
              <a:ahLst/>
              <a:cxnLst/>
              <a:rect l="l" t="t" r="r" b="b"/>
              <a:pathLst>
                <a:path w="177164" h="589914">
                  <a:moveTo>
                    <a:pt x="0" y="0"/>
                  </a:moveTo>
                  <a:lnTo>
                    <a:pt x="0" y="589626"/>
                  </a:lnTo>
                  <a:lnTo>
                    <a:pt x="176888" y="589626"/>
                  </a:lnTo>
                  <a:lnTo>
                    <a:pt x="176888" y="0"/>
                  </a:lnTo>
                  <a:lnTo>
                    <a:pt x="0" y="0"/>
                  </a:lnTo>
                  <a:close/>
                </a:path>
              </a:pathLst>
            </a:custGeom>
            <a:solidFill>
              <a:srgbClr val="7E7E7E"/>
            </a:solidFill>
          </p:spPr>
          <p:txBody>
            <a:bodyPr wrap="square" lIns="0" tIns="0" rIns="0" bIns="0" rtlCol="0"/>
            <a:lstStyle/>
            <a:p>
              <a:endParaRPr/>
            </a:p>
          </p:txBody>
        </p:sp>
        <p:sp>
          <p:nvSpPr>
            <p:cNvPr id="33" name="object 33"/>
            <p:cNvSpPr/>
            <p:nvPr/>
          </p:nvSpPr>
          <p:spPr>
            <a:xfrm>
              <a:off x="6240129" y="2840262"/>
              <a:ext cx="177165" cy="589915"/>
            </a:xfrm>
            <a:custGeom>
              <a:avLst/>
              <a:gdLst/>
              <a:ahLst/>
              <a:cxnLst/>
              <a:rect l="l" t="t" r="r" b="b"/>
              <a:pathLst>
                <a:path w="177164" h="589914">
                  <a:moveTo>
                    <a:pt x="176888" y="589626"/>
                  </a:moveTo>
                  <a:lnTo>
                    <a:pt x="176888" y="0"/>
                  </a:lnTo>
                  <a:lnTo>
                    <a:pt x="0" y="0"/>
                  </a:lnTo>
                  <a:lnTo>
                    <a:pt x="0" y="589626"/>
                  </a:lnTo>
                  <a:lnTo>
                    <a:pt x="176888" y="589626"/>
                  </a:lnTo>
                  <a:close/>
                </a:path>
              </a:pathLst>
            </a:custGeom>
            <a:ln w="7370">
              <a:solidFill>
                <a:srgbClr val="000000"/>
              </a:solidFill>
            </a:ln>
          </p:spPr>
          <p:txBody>
            <a:bodyPr wrap="square" lIns="0" tIns="0" rIns="0" bIns="0" rtlCol="0"/>
            <a:lstStyle/>
            <a:p>
              <a:endParaRPr/>
            </a:p>
          </p:txBody>
        </p:sp>
        <p:pic>
          <p:nvPicPr>
            <p:cNvPr id="34" name="object 34"/>
            <p:cNvPicPr/>
            <p:nvPr/>
          </p:nvPicPr>
          <p:blipFill>
            <a:blip r:embed="rId6" cstate="print"/>
            <a:stretch>
              <a:fillRect/>
            </a:stretch>
          </p:blipFill>
          <p:spPr>
            <a:xfrm>
              <a:off x="6059548" y="3072432"/>
              <a:ext cx="184268" cy="125289"/>
            </a:xfrm>
            <a:prstGeom prst="rect">
              <a:avLst/>
            </a:prstGeom>
          </p:spPr>
        </p:pic>
        <p:sp>
          <p:nvSpPr>
            <p:cNvPr id="35" name="object 35"/>
            <p:cNvSpPr/>
            <p:nvPr/>
          </p:nvSpPr>
          <p:spPr>
            <a:xfrm>
              <a:off x="6122200" y="2958185"/>
              <a:ext cx="354330" cy="354330"/>
            </a:xfrm>
            <a:custGeom>
              <a:avLst/>
              <a:gdLst/>
              <a:ahLst/>
              <a:cxnLst/>
              <a:rect l="l" t="t" r="r" b="b"/>
              <a:pathLst>
                <a:path w="354329" h="354329">
                  <a:moveTo>
                    <a:pt x="0" y="176885"/>
                  </a:moveTo>
                  <a:lnTo>
                    <a:pt x="6318" y="223913"/>
                  </a:lnTo>
                  <a:lnTo>
                    <a:pt x="24150" y="266170"/>
                  </a:lnTo>
                  <a:lnTo>
                    <a:pt x="51809" y="301972"/>
                  </a:lnTo>
                  <a:lnTo>
                    <a:pt x="87609" y="329632"/>
                  </a:lnTo>
                  <a:lnTo>
                    <a:pt x="129863" y="347465"/>
                  </a:lnTo>
                  <a:lnTo>
                    <a:pt x="176885" y="353783"/>
                  </a:lnTo>
                  <a:lnTo>
                    <a:pt x="223912" y="347465"/>
                  </a:lnTo>
                  <a:lnTo>
                    <a:pt x="266167" y="329632"/>
                  </a:lnTo>
                  <a:lnTo>
                    <a:pt x="301966" y="301972"/>
                  </a:lnTo>
                  <a:lnTo>
                    <a:pt x="329623" y="266170"/>
                  </a:lnTo>
                  <a:lnTo>
                    <a:pt x="347453" y="223913"/>
                  </a:lnTo>
                  <a:lnTo>
                    <a:pt x="353771" y="176885"/>
                  </a:lnTo>
                  <a:lnTo>
                    <a:pt x="347453" y="129863"/>
                  </a:lnTo>
                  <a:lnTo>
                    <a:pt x="329623" y="87609"/>
                  </a:lnTo>
                  <a:lnTo>
                    <a:pt x="301966" y="51809"/>
                  </a:lnTo>
                  <a:lnTo>
                    <a:pt x="266167" y="24150"/>
                  </a:lnTo>
                  <a:lnTo>
                    <a:pt x="223912" y="6318"/>
                  </a:lnTo>
                  <a:lnTo>
                    <a:pt x="176885" y="0"/>
                  </a:lnTo>
                  <a:lnTo>
                    <a:pt x="129863" y="6318"/>
                  </a:lnTo>
                  <a:lnTo>
                    <a:pt x="87609" y="24150"/>
                  </a:lnTo>
                  <a:lnTo>
                    <a:pt x="51809" y="51809"/>
                  </a:lnTo>
                  <a:lnTo>
                    <a:pt x="24150" y="87609"/>
                  </a:lnTo>
                  <a:lnTo>
                    <a:pt x="6318" y="129863"/>
                  </a:lnTo>
                  <a:lnTo>
                    <a:pt x="0" y="176885"/>
                  </a:lnTo>
                  <a:close/>
                </a:path>
              </a:pathLst>
            </a:custGeom>
            <a:solidFill>
              <a:srgbClr val="7E7E7E"/>
            </a:solidFill>
          </p:spPr>
          <p:txBody>
            <a:bodyPr wrap="square" lIns="0" tIns="0" rIns="0" bIns="0" rtlCol="0"/>
            <a:lstStyle/>
            <a:p>
              <a:endParaRPr/>
            </a:p>
          </p:txBody>
        </p:sp>
        <p:sp>
          <p:nvSpPr>
            <p:cNvPr id="36" name="object 36"/>
            <p:cNvSpPr/>
            <p:nvPr/>
          </p:nvSpPr>
          <p:spPr>
            <a:xfrm>
              <a:off x="6122200" y="2958185"/>
              <a:ext cx="354330" cy="354330"/>
            </a:xfrm>
            <a:custGeom>
              <a:avLst/>
              <a:gdLst/>
              <a:ahLst/>
              <a:cxnLst/>
              <a:rect l="l" t="t" r="r" b="b"/>
              <a:pathLst>
                <a:path w="354329" h="354329">
                  <a:moveTo>
                    <a:pt x="0" y="176885"/>
                  </a:moveTo>
                  <a:lnTo>
                    <a:pt x="6318" y="223913"/>
                  </a:lnTo>
                  <a:lnTo>
                    <a:pt x="24150" y="266170"/>
                  </a:lnTo>
                  <a:lnTo>
                    <a:pt x="51809" y="301972"/>
                  </a:lnTo>
                  <a:lnTo>
                    <a:pt x="87609" y="329632"/>
                  </a:lnTo>
                  <a:lnTo>
                    <a:pt x="129863" y="347465"/>
                  </a:lnTo>
                  <a:lnTo>
                    <a:pt x="176885" y="353783"/>
                  </a:lnTo>
                  <a:lnTo>
                    <a:pt x="223912" y="347465"/>
                  </a:lnTo>
                  <a:lnTo>
                    <a:pt x="266167" y="329632"/>
                  </a:lnTo>
                  <a:lnTo>
                    <a:pt x="301966" y="301972"/>
                  </a:lnTo>
                  <a:lnTo>
                    <a:pt x="329623" y="266170"/>
                  </a:lnTo>
                  <a:lnTo>
                    <a:pt x="347453" y="223913"/>
                  </a:lnTo>
                  <a:lnTo>
                    <a:pt x="353771" y="176885"/>
                  </a:lnTo>
                  <a:lnTo>
                    <a:pt x="347453" y="129863"/>
                  </a:lnTo>
                  <a:lnTo>
                    <a:pt x="329623" y="87609"/>
                  </a:lnTo>
                  <a:lnTo>
                    <a:pt x="301966" y="51809"/>
                  </a:lnTo>
                  <a:lnTo>
                    <a:pt x="266167" y="24150"/>
                  </a:lnTo>
                  <a:lnTo>
                    <a:pt x="223912" y="6318"/>
                  </a:lnTo>
                  <a:lnTo>
                    <a:pt x="176885" y="0"/>
                  </a:lnTo>
                  <a:lnTo>
                    <a:pt x="129863" y="6318"/>
                  </a:lnTo>
                  <a:lnTo>
                    <a:pt x="87609" y="24150"/>
                  </a:lnTo>
                  <a:lnTo>
                    <a:pt x="51809" y="51809"/>
                  </a:lnTo>
                  <a:lnTo>
                    <a:pt x="24150" y="87609"/>
                  </a:lnTo>
                  <a:lnTo>
                    <a:pt x="6318" y="129863"/>
                  </a:lnTo>
                  <a:lnTo>
                    <a:pt x="0" y="176885"/>
                  </a:lnTo>
                </a:path>
              </a:pathLst>
            </a:custGeom>
            <a:ln w="7370">
              <a:solidFill>
                <a:srgbClr val="000000"/>
              </a:solidFill>
            </a:ln>
          </p:spPr>
          <p:txBody>
            <a:bodyPr wrap="square" lIns="0" tIns="0" rIns="0" bIns="0" rtlCol="0"/>
            <a:lstStyle/>
            <a:p>
              <a:endParaRPr/>
            </a:p>
          </p:txBody>
        </p:sp>
        <p:sp>
          <p:nvSpPr>
            <p:cNvPr id="37" name="object 37"/>
            <p:cNvSpPr/>
            <p:nvPr/>
          </p:nvSpPr>
          <p:spPr>
            <a:xfrm>
              <a:off x="5886356" y="3311963"/>
              <a:ext cx="354330" cy="118110"/>
            </a:xfrm>
            <a:custGeom>
              <a:avLst/>
              <a:gdLst/>
              <a:ahLst/>
              <a:cxnLst/>
              <a:rect l="l" t="t" r="r" b="b"/>
              <a:pathLst>
                <a:path w="354329" h="118110">
                  <a:moveTo>
                    <a:pt x="0" y="0"/>
                  </a:moveTo>
                  <a:lnTo>
                    <a:pt x="0" y="117925"/>
                  </a:lnTo>
                  <a:lnTo>
                    <a:pt x="353776" y="117925"/>
                  </a:lnTo>
                  <a:lnTo>
                    <a:pt x="353776" y="0"/>
                  </a:lnTo>
                  <a:lnTo>
                    <a:pt x="0" y="0"/>
                  </a:lnTo>
                  <a:close/>
                </a:path>
              </a:pathLst>
            </a:custGeom>
            <a:solidFill>
              <a:srgbClr val="7E7E7E"/>
            </a:solidFill>
          </p:spPr>
          <p:txBody>
            <a:bodyPr wrap="square" lIns="0" tIns="0" rIns="0" bIns="0" rtlCol="0"/>
            <a:lstStyle/>
            <a:p>
              <a:endParaRPr/>
            </a:p>
          </p:txBody>
        </p:sp>
        <p:sp>
          <p:nvSpPr>
            <p:cNvPr id="38" name="object 38"/>
            <p:cNvSpPr/>
            <p:nvPr/>
          </p:nvSpPr>
          <p:spPr>
            <a:xfrm>
              <a:off x="5886356" y="3311963"/>
              <a:ext cx="354330" cy="118110"/>
            </a:xfrm>
            <a:custGeom>
              <a:avLst/>
              <a:gdLst/>
              <a:ahLst/>
              <a:cxnLst/>
              <a:rect l="l" t="t" r="r" b="b"/>
              <a:pathLst>
                <a:path w="354329" h="118110">
                  <a:moveTo>
                    <a:pt x="353776" y="117925"/>
                  </a:moveTo>
                  <a:lnTo>
                    <a:pt x="353776" y="0"/>
                  </a:lnTo>
                  <a:lnTo>
                    <a:pt x="0" y="0"/>
                  </a:lnTo>
                  <a:lnTo>
                    <a:pt x="0" y="117925"/>
                  </a:lnTo>
                  <a:lnTo>
                    <a:pt x="353776" y="117925"/>
                  </a:lnTo>
                  <a:close/>
                </a:path>
              </a:pathLst>
            </a:custGeom>
            <a:ln w="7370">
              <a:solidFill>
                <a:srgbClr val="000000"/>
              </a:solidFill>
            </a:ln>
          </p:spPr>
          <p:txBody>
            <a:bodyPr wrap="square" lIns="0" tIns="0" rIns="0" bIns="0" rtlCol="0"/>
            <a:lstStyle/>
            <a:p>
              <a:endParaRPr/>
            </a:p>
          </p:txBody>
        </p:sp>
        <p:sp>
          <p:nvSpPr>
            <p:cNvPr id="39" name="object 39"/>
            <p:cNvSpPr/>
            <p:nvPr/>
          </p:nvSpPr>
          <p:spPr>
            <a:xfrm>
              <a:off x="5886356" y="2840260"/>
              <a:ext cx="354330" cy="118110"/>
            </a:xfrm>
            <a:custGeom>
              <a:avLst/>
              <a:gdLst/>
              <a:ahLst/>
              <a:cxnLst/>
              <a:rect l="l" t="t" r="r" b="b"/>
              <a:pathLst>
                <a:path w="354329" h="118110">
                  <a:moveTo>
                    <a:pt x="0" y="0"/>
                  </a:moveTo>
                  <a:lnTo>
                    <a:pt x="0" y="117925"/>
                  </a:lnTo>
                  <a:lnTo>
                    <a:pt x="353776" y="117925"/>
                  </a:lnTo>
                  <a:lnTo>
                    <a:pt x="353776" y="0"/>
                  </a:lnTo>
                  <a:lnTo>
                    <a:pt x="0" y="0"/>
                  </a:lnTo>
                  <a:close/>
                </a:path>
              </a:pathLst>
            </a:custGeom>
            <a:solidFill>
              <a:srgbClr val="7E7E7E"/>
            </a:solidFill>
          </p:spPr>
          <p:txBody>
            <a:bodyPr wrap="square" lIns="0" tIns="0" rIns="0" bIns="0" rtlCol="0"/>
            <a:lstStyle/>
            <a:p>
              <a:endParaRPr/>
            </a:p>
          </p:txBody>
        </p:sp>
        <p:sp>
          <p:nvSpPr>
            <p:cNvPr id="40" name="object 40"/>
            <p:cNvSpPr/>
            <p:nvPr/>
          </p:nvSpPr>
          <p:spPr>
            <a:xfrm>
              <a:off x="5886356" y="2840260"/>
              <a:ext cx="354330" cy="118110"/>
            </a:xfrm>
            <a:custGeom>
              <a:avLst/>
              <a:gdLst/>
              <a:ahLst/>
              <a:cxnLst/>
              <a:rect l="l" t="t" r="r" b="b"/>
              <a:pathLst>
                <a:path w="354329" h="118110">
                  <a:moveTo>
                    <a:pt x="353776" y="117925"/>
                  </a:moveTo>
                  <a:lnTo>
                    <a:pt x="353776" y="0"/>
                  </a:lnTo>
                  <a:lnTo>
                    <a:pt x="0" y="0"/>
                  </a:lnTo>
                  <a:lnTo>
                    <a:pt x="0" y="117925"/>
                  </a:lnTo>
                  <a:lnTo>
                    <a:pt x="353776" y="117925"/>
                  </a:lnTo>
                  <a:close/>
                </a:path>
              </a:pathLst>
            </a:custGeom>
            <a:ln w="7370">
              <a:solidFill>
                <a:srgbClr val="000000"/>
              </a:solidFill>
            </a:ln>
          </p:spPr>
          <p:txBody>
            <a:bodyPr wrap="square" lIns="0" tIns="0" rIns="0" bIns="0" rtlCol="0"/>
            <a:lstStyle/>
            <a:p>
              <a:endParaRPr/>
            </a:p>
          </p:txBody>
        </p:sp>
      </p:grpSp>
      <p:sp>
        <p:nvSpPr>
          <p:cNvPr id="41" name="object 41"/>
          <p:cNvSpPr txBox="1"/>
          <p:nvPr/>
        </p:nvSpPr>
        <p:spPr>
          <a:xfrm>
            <a:off x="4886784" y="4265420"/>
            <a:ext cx="1297305" cy="362279"/>
          </a:xfrm>
          <a:prstGeom prst="rect">
            <a:avLst/>
          </a:prstGeom>
          <a:solidFill>
            <a:srgbClr val="7E7E7E"/>
          </a:solidFill>
          <a:ln w="7370">
            <a:solidFill>
              <a:srgbClr val="000000"/>
            </a:solidFill>
          </a:ln>
        </p:spPr>
        <p:txBody>
          <a:bodyPr vert="horz" wrap="square" lIns="0" tIns="635" rIns="0" bIns="0" rtlCol="0">
            <a:spAutoFit/>
          </a:bodyPr>
          <a:lstStyle/>
          <a:p>
            <a:pPr>
              <a:lnSpc>
                <a:spcPct val="100000"/>
              </a:lnSpc>
              <a:spcBef>
                <a:spcPts val="5"/>
              </a:spcBef>
            </a:pPr>
            <a:endParaRPr sz="1150">
              <a:latin typeface="Times New Roman"/>
              <a:cs typeface="Times New Roman"/>
            </a:endParaRPr>
          </a:p>
          <a:p>
            <a:pPr marL="270510">
              <a:lnSpc>
                <a:spcPct val="100000"/>
              </a:lnSpc>
            </a:pPr>
            <a:r>
              <a:rPr sz="1200" b="1" spc="5" dirty="0">
                <a:latin typeface="Arial"/>
                <a:cs typeface="Arial"/>
              </a:rPr>
              <a:t>AI</a:t>
            </a:r>
            <a:r>
              <a:rPr sz="1200" b="1" spc="-30" dirty="0">
                <a:latin typeface="Arial"/>
                <a:cs typeface="Arial"/>
              </a:rPr>
              <a:t> </a:t>
            </a:r>
            <a:r>
              <a:rPr sz="1200" b="1" spc="10" dirty="0">
                <a:latin typeface="Arial"/>
                <a:cs typeface="Arial"/>
              </a:rPr>
              <a:t>SYSTEM</a:t>
            </a:r>
            <a:endParaRPr sz="1200">
              <a:latin typeface="Arial"/>
              <a:cs typeface="Arial"/>
            </a:endParaRPr>
          </a:p>
        </p:txBody>
      </p:sp>
      <p:sp>
        <p:nvSpPr>
          <p:cNvPr id="42" name="object 42"/>
          <p:cNvSpPr txBox="1"/>
          <p:nvPr/>
        </p:nvSpPr>
        <p:spPr>
          <a:xfrm>
            <a:off x="6248647" y="3475534"/>
            <a:ext cx="601980" cy="199413"/>
          </a:xfrm>
          <a:prstGeom prst="rect">
            <a:avLst/>
          </a:prstGeom>
        </p:spPr>
        <p:txBody>
          <a:bodyPr vert="horz" wrap="square" lIns="0" tIns="14604" rIns="0" bIns="0" rtlCol="0">
            <a:spAutoFit/>
          </a:bodyPr>
          <a:lstStyle/>
          <a:p>
            <a:pPr marL="12700">
              <a:lnSpc>
                <a:spcPct val="100000"/>
              </a:lnSpc>
              <a:spcBef>
                <a:spcPts val="114"/>
              </a:spcBef>
            </a:pPr>
            <a:r>
              <a:rPr sz="1200" b="1" spc="10" dirty="0">
                <a:latin typeface="Arial"/>
                <a:cs typeface="Arial"/>
              </a:rPr>
              <a:t>HUMAN</a:t>
            </a:r>
            <a:endParaRPr sz="1200">
              <a:latin typeface="Arial"/>
              <a:cs typeface="Arial"/>
            </a:endParaRPr>
          </a:p>
        </p:txBody>
      </p:sp>
      <p:sp>
        <p:nvSpPr>
          <p:cNvPr id="43" name="object 43"/>
          <p:cNvSpPr txBox="1"/>
          <p:nvPr/>
        </p:nvSpPr>
        <p:spPr>
          <a:xfrm>
            <a:off x="4424492" y="3938936"/>
            <a:ext cx="167640" cy="304165"/>
          </a:xfrm>
          <a:prstGeom prst="rect">
            <a:avLst/>
          </a:prstGeom>
        </p:spPr>
        <p:txBody>
          <a:bodyPr vert="horz" wrap="square" lIns="0" tIns="15875" rIns="0" bIns="0" rtlCol="0">
            <a:spAutoFit/>
          </a:bodyPr>
          <a:lstStyle/>
          <a:p>
            <a:pPr marL="12700">
              <a:lnSpc>
                <a:spcPct val="100000"/>
              </a:lnSpc>
              <a:spcBef>
                <a:spcPts val="125"/>
              </a:spcBef>
            </a:pPr>
            <a:r>
              <a:rPr sz="1800" b="1" spc="15" dirty="0">
                <a:latin typeface="Arial"/>
                <a:cs typeface="Arial"/>
              </a:rPr>
              <a:t>?</a:t>
            </a:r>
            <a:endParaRPr sz="1800" dirty="0">
              <a:latin typeface="Arial"/>
              <a:cs typeface="Arial"/>
            </a:endParaRPr>
          </a:p>
        </p:txBody>
      </p:sp>
      <p:sp>
        <p:nvSpPr>
          <p:cNvPr id="44" name="object 44"/>
          <p:cNvSpPr/>
          <p:nvPr/>
        </p:nvSpPr>
        <p:spPr>
          <a:xfrm>
            <a:off x="4591967" y="3675789"/>
            <a:ext cx="295275" cy="354330"/>
          </a:xfrm>
          <a:custGeom>
            <a:avLst/>
            <a:gdLst/>
            <a:ahLst/>
            <a:cxnLst/>
            <a:rect l="l" t="t" r="r" b="b"/>
            <a:pathLst>
              <a:path w="295275" h="354329">
                <a:moveTo>
                  <a:pt x="0" y="353783"/>
                </a:moveTo>
                <a:lnTo>
                  <a:pt x="19659" y="343954"/>
                </a:lnTo>
                <a:lnTo>
                  <a:pt x="37620" y="334587"/>
                </a:lnTo>
                <a:lnTo>
                  <a:pt x="84605" y="301118"/>
                </a:lnTo>
                <a:lnTo>
                  <a:pt x="128522" y="242460"/>
                </a:lnTo>
                <a:lnTo>
                  <a:pt x="146180" y="205147"/>
                </a:lnTo>
                <a:lnTo>
                  <a:pt x="161994" y="165994"/>
                </a:lnTo>
                <a:lnTo>
                  <a:pt x="176885" y="127762"/>
                </a:lnTo>
                <a:lnTo>
                  <a:pt x="191628" y="92906"/>
                </a:lnTo>
                <a:lnTo>
                  <a:pt x="221108" y="37934"/>
                </a:lnTo>
                <a:lnTo>
                  <a:pt x="250440" y="8293"/>
                </a:lnTo>
                <a:lnTo>
                  <a:pt x="284988" y="0"/>
                </a:lnTo>
                <a:lnTo>
                  <a:pt x="294817" y="0"/>
                </a:lnTo>
              </a:path>
            </a:pathLst>
          </a:custGeom>
          <a:ln w="22110">
            <a:solidFill>
              <a:srgbClr val="000000"/>
            </a:solidFill>
          </a:ln>
        </p:spPr>
        <p:txBody>
          <a:bodyPr wrap="square" lIns="0" tIns="0" rIns="0" bIns="0" rtlCol="0"/>
          <a:lstStyle/>
          <a:p>
            <a:endParaRPr/>
          </a:p>
        </p:txBody>
      </p:sp>
      <p:sp>
        <p:nvSpPr>
          <p:cNvPr id="45" name="object 45"/>
          <p:cNvSpPr/>
          <p:nvPr/>
        </p:nvSpPr>
        <p:spPr>
          <a:xfrm>
            <a:off x="4591967" y="4206458"/>
            <a:ext cx="295275" cy="354330"/>
          </a:xfrm>
          <a:custGeom>
            <a:avLst/>
            <a:gdLst/>
            <a:ahLst/>
            <a:cxnLst/>
            <a:rect l="l" t="t" r="r" b="b"/>
            <a:pathLst>
              <a:path w="295275" h="354329">
                <a:moveTo>
                  <a:pt x="0" y="0"/>
                </a:moveTo>
                <a:lnTo>
                  <a:pt x="19659" y="9829"/>
                </a:lnTo>
                <a:lnTo>
                  <a:pt x="37620" y="19196"/>
                </a:lnTo>
                <a:lnTo>
                  <a:pt x="84605" y="52665"/>
                </a:lnTo>
                <a:lnTo>
                  <a:pt x="128522" y="111318"/>
                </a:lnTo>
                <a:lnTo>
                  <a:pt x="146180" y="148631"/>
                </a:lnTo>
                <a:lnTo>
                  <a:pt x="161994" y="187787"/>
                </a:lnTo>
                <a:lnTo>
                  <a:pt x="176885" y="226021"/>
                </a:lnTo>
                <a:lnTo>
                  <a:pt x="191628" y="260877"/>
                </a:lnTo>
                <a:lnTo>
                  <a:pt x="221108" y="315849"/>
                </a:lnTo>
                <a:lnTo>
                  <a:pt x="250440" y="345482"/>
                </a:lnTo>
                <a:lnTo>
                  <a:pt x="284988" y="353771"/>
                </a:lnTo>
                <a:lnTo>
                  <a:pt x="294817" y="353771"/>
                </a:lnTo>
              </a:path>
            </a:pathLst>
          </a:custGeom>
          <a:ln w="22110">
            <a:solidFill>
              <a:srgbClr val="000000"/>
            </a:solidFill>
          </a:ln>
        </p:spPr>
        <p:txBody>
          <a:bodyPr wrap="square" lIns="0" tIns="0" rIns="0" bIns="0" rtlCol="0"/>
          <a:lstStyle/>
          <a:p>
            <a:endParaRPr/>
          </a:p>
        </p:txBody>
      </p:sp>
      <p:sp>
        <p:nvSpPr>
          <p:cNvPr id="46" name="object 46"/>
          <p:cNvSpPr txBox="1"/>
          <p:nvPr/>
        </p:nvSpPr>
        <p:spPr>
          <a:xfrm>
            <a:off x="1455435" y="3862489"/>
            <a:ext cx="1280795" cy="351378"/>
          </a:xfrm>
          <a:prstGeom prst="rect">
            <a:avLst/>
          </a:prstGeom>
        </p:spPr>
        <p:txBody>
          <a:bodyPr vert="horz" wrap="square" lIns="0" tIns="43180" rIns="0" bIns="0" rtlCol="0">
            <a:spAutoFit/>
          </a:bodyPr>
          <a:lstStyle/>
          <a:p>
            <a:pPr marL="12700" marR="5080" indent="343535">
              <a:lnSpc>
                <a:spcPts val="1220"/>
              </a:lnSpc>
              <a:spcBef>
                <a:spcPts val="340"/>
              </a:spcBef>
            </a:pPr>
            <a:r>
              <a:rPr sz="1200" b="1" spc="10" dirty="0">
                <a:latin typeface="Arial"/>
                <a:cs typeface="Arial"/>
              </a:rPr>
              <a:t>HUMAN </a:t>
            </a:r>
            <a:r>
              <a:rPr sz="1200" b="1" spc="15" dirty="0">
                <a:latin typeface="Arial"/>
                <a:cs typeface="Arial"/>
              </a:rPr>
              <a:t> </a:t>
            </a:r>
            <a:r>
              <a:rPr sz="1200" b="1" spc="10" dirty="0">
                <a:latin typeface="Arial"/>
                <a:cs typeface="Arial"/>
              </a:rPr>
              <a:t>INTERROGATOR</a:t>
            </a:r>
            <a:endParaRPr sz="1200">
              <a:latin typeface="Arial"/>
              <a:cs typeface="Arial"/>
            </a:endParaRPr>
          </a:p>
        </p:txBody>
      </p:sp>
      <p:sp>
        <p:nvSpPr>
          <p:cNvPr id="48" name="object 48"/>
          <p:cNvSpPr txBox="1">
            <a:spLocks noGrp="1"/>
          </p:cNvSpPr>
          <p:nvPr>
            <p:ph type="ftr" sz="quarter" idx="5"/>
          </p:nvPr>
        </p:nvSpPr>
        <p:spPr>
          <a:prstGeom prst="rect">
            <a:avLst/>
          </a:prstGeom>
        </p:spPr>
        <p:txBody>
          <a:bodyPr vert="horz" wrap="square" lIns="0" tIns="0" rIns="0" bIns="0" rtlCol="0">
            <a:spAutoFit/>
          </a:bodyPr>
          <a:lstStyle/>
          <a:p>
            <a:pPr marL="12700">
              <a:lnSpc>
                <a:spcPts val="885"/>
              </a:lnSpc>
            </a:pPr>
            <a:r>
              <a:rPr spc="15" dirty="0"/>
              <a:t>Chapter</a:t>
            </a:r>
            <a:r>
              <a:rPr spc="20" dirty="0"/>
              <a:t> 1</a:t>
            </a:r>
          </a:p>
        </p:txBody>
      </p:sp>
      <p:sp>
        <p:nvSpPr>
          <p:cNvPr id="49" name="object 49"/>
          <p:cNvSpPr txBox="1">
            <a:spLocks noGrp="1"/>
          </p:cNvSpPr>
          <p:nvPr>
            <p:ph type="sldNum" sz="quarter" idx="7"/>
          </p:nvPr>
        </p:nvSpPr>
        <p:spPr>
          <a:prstGeom prst="rect">
            <a:avLst/>
          </a:prstGeom>
        </p:spPr>
        <p:txBody>
          <a:bodyPr vert="horz" wrap="square" lIns="0" tIns="0" rIns="0" bIns="0" rtlCol="0">
            <a:spAutoFit/>
          </a:bodyPr>
          <a:lstStyle/>
          <a:p>
            <a:pPr marL="38100">
              <a:lnSpc>
                <a:spcPts val="885"/>
              </a:lnSpc>
            </a:pPr>
            <a:fld id="{81D60167-4931-47E6-BA6A-407CBD079E47}" type="slidenum">
              <a:rPr spc="20" dirty="0"/>
              <a:t>5</a:t>
            </a:fld>
            <a:endParaRPr spc="20" dirty="0"/>
          </a:p>
        </p:txBody>
      </p:sp>
      <p:sp>
        <p:nvSpPr>
          <p:cNvPr id="53" name="TextBox 52">
            <a:extLst>
              <a:ext uri="{FF2B5EF4-FFF2-40B4-BE49-F238E27FC236}">
                <a16:creationId xmlns:a16="http://schemas.microsoft.com/office/drawing/2014/main" id="{4E72AF48-BBB4-4B02-B736-680C092611A2}"/>
              </a:ext>
            </a:extLst>
          </p:cNvPr>
          <p:cNvSpPr txBox="1"/>
          <p:nvPr/>
        </p:nvSpPr>
        <p:spPr>
          <a:xfrm>
            <a:off x="914400" y="5257800"/>
            <a:ext cx="7416035" cy="407804"/>
          </a:xfrm>
          <a:prstGeom prst="rect">
            <a:avLst/>
          </a:prstGeom>
          <a:noFill/>
        </p:spPr>
        <p:txBody>
          <a:bodyPr wrap="square" rtlCol="0">
            <a:spAutoFit/>
          </a:bodyPr>
          <a:lstStyle/>
          <a:p>
            <a:pPr marL="285750" indent="-285750">
              <a:buFont typeface="Wingdings" panose="05000000000000000000" pitchFamily="2" charset="2"/>
              <a:buChar char="Ø"/>
            </a:pPr>
            <a:r>
              <a:rPr lang="en-GB" sz="2050" dirty="0"/>
              <a:t>Behaviourist paradigm of considering the intelligence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BC9D8-A0A2-4DD3-B0FF-A119872396B0}"/>
              </a:ext>
            </a:extLst>
          </p:cNvPr>
          <p:cNvSpPr>
            <a:spLocks noGrp="1"/>
          </p:cNvSpPr>
          <p:nvPr>
            <p:ph type="title"/>
          </p:nvPr>
        </p:nvSpPr>
        <p:spPr/>
        <p:txBody>
          <a:bodyPr/>
          <a:lstStyle/>
          <a:p>
            <a:pPr>
              <a:defRPr/>
            </a:pPr>
            <a:endParaRPr lang="en-GB" altLang="en-US" dirty="0"/>
          </a:p>
        </p:txBody>
      </p:sp>
      <p:sp>
        <p:nvSpPr>
          <p:cNvPr id="3" name="Content Placeholder 2">
            <a:extLst>
              <a:ext uri="{FF2B5EF4-FFF2-40B4-BE49-F238E27FC236}">
                <a16:creationId xmlns:a16="http://schemas.microsoft.com/office/drawing/2014/main" id="{75C69437-FFA1-4D79-AB5E-E21818900CCC}"/>
              </a:ext>
            </a:extLst>
          </p:cNvPr>
          <p:cNvSpPr>
            <a:spLocks noGrp="1"/>
          </p:cNvSpPr>
          <p:nvPr>
            <p:ph idx="1"/>
          </p:nvPr>
        </p:nvSpPr>
        <p:spPr>
          <a:xfrm>
            <a:off x="535025" y="1905000"/>
            <a:ext cx="8929648" cy="1546577"/>
          </a:xfrm>
        </p:spPr>
        <p:txBody>
          <a:bodyPr/>
          <a:lstStyle/>
          <a:p>
            <a:pPr marL="434817" indent="-502920">
              <a:defRPr/>
            </a:pPr>
            <a:r>
              <a:rPr lang="en-GB" altLang="en-US" sz="2000" b="1" dirty="0">
                <a:latin typeface="Century Schoolbook" panose="02040604050505020304" pitchFamily="18" charset="0"/>
              </a:rPr>
              <a:t>Alan Turing </a:t>
            </a:r>
            <a:r>
              <a:rPr lang="en-GB" altLang="en-US" sz="2000" dirty="0">
                <a:latin typeface="Century Schoolbook" panose="02040604050505020304" pitchFamily="18" charset="0"/>
              </a:rPr>
              <a:t>(1950): </a:t>
            </a:r>
            <a:r>
              <a:rPr lang="en-GB" altLang="en-US" sz="2000" i="1" dirty="0">
                <a:latin typeface="Century Schoolbook" panose="02040604050505020304" pitchFamily="18" charset="0"/>
              </a:rPr>
              <a:t>"</a:t>
            </a:r>
            <a:r>
              <a:rPr lang="en-GB" altLang="en-US" sz="2000" i="1" dirty="0">
                <a:solidFill>
                  <a:srgbClr val="0000FF"/>
                </a:solidFill>
                <a:latin typeface="Century Schoolbook" panose="02040604050505020304" pitchFamily="18" charset="0"/>
              </a:rPr>
              <a:t>I believe that at the end of the century the use of words and general educated opinion will have altered so much that one will be able to speak of machines thinking without expecting to be contradicted" </a:t>
            </a:r>
          </a:p>
          <a:p>
            <a:pPr marL="434817" indent="-502920">
              <a:buFont typeface="Monotype Sorts" pitchFamily="2" charset="2"/>
              <a:buChar char="u"/>
              <a:defRPr/>
            </a:pPr>
            <a:endParaRPr lang="en-GB" altLang="en-US" dirty="0"/>
          </a:p>
        </p:txBody>
      </p:sp>
      <p:sp>
        <p:nvSpPr>
          <p:cNvPr id="4" name="object 47">
            <a:extLst>
              <a:ext uri="{FF2B5EF4-FFF2-40B4-BE49-F238E27FC236}">
                <a16:creationId xmlns:a16="http://schemas.microsoft.com/office/drawing/2014/main" id="{1BF53FDA-B848-47B5-BA00-F55A6701A4BA}"/>
              </a:ext>
            </a:extLst>
          </p:cNvPr>
          <p:cNvSpPr txBox="1"/>
          <p:nvPr/>
        </p:nvSpPr>
        <p:spPr>
          <a:xfrm>
            <a:off x="535025" y="3656983"/>
            <a:ext cx="7380605" cy="1589922"/>
          </a:xfrm>
          <a:prstGeom prst="rect">
            <a:avLst/>
          </a:prstGeom>
        </p:spPr>
        <p:txBody>
          <a:bodyPr vert="horz" wrap="square" lIns="0" tIns="10160" rIns="0" bIns="0" rtlCol="0">
            <a:spAutoFit/>
          </a:bodyPr>
          <a:lstStyle/>
          <a:p>
            <a:pPr marL="378460" marR="403860" indent="-365760">
              <a:lnSpc>
                <a:spcPct val="101499"/>
              </a:lnSpc>
              <a:spcBef>
                <a:spcPts val="80"/>
              </a:spcBef>
              <a:buFont typeface="Century"/>
              <a:buChar char="♦"/>
              <a:tabLst>
                <a:tab pos="381000" algn="l"/>
                <a:tab pos="381635" algn="l"/>
              </a:tabLst>
            </a:pPr>
            <a:r>
              <a:rPr sz="2050" spc="-45" dirty="0">
                <a:latin typeface="Calibri"/>
                <a:cs typeface="Calibri"/>
              </a:rPr>
              <a:t>Predicted</a:t>
            </a:r>
            <a:r>
              <a:rPr sz="2050" spc="210" dirty="0">
                <a:latin typeface="Calibri"/>
                <a:cs typeface="Calibri"/>
              </a:rPr>
              <a:t> </a:t>
            </a:r>
            <a:r>
              <a:rPr sz="2050" spc="-35" dirty="0">
                <a:latin typeface="Calibri"/>
                <a:cs typeface="Calibri"/>
              </a:rPr>
              <a:t>that</a:t>
            </a:r>
            <a:r>
              <a:rPr sz="2050" spc="195" dirty="0">
                <a:latin typeface="Calibri"/>
                <a:cs typeface="Calibri"/>
              </a:rPr>
              <a:t> </a:t>
            </a:r>
            <a:r>
              <a:rPr sz="2050" spc="-85" dirty="0">
                <a:latin typeface="Calibri"/>
                <a:cs typeface="Calibri"/>
              </a:rPr>
              <a:t>by</a:t>
            </a:r>
            <a:r>
              <a:rPr sz="2050" spc="195" dirty="0">
                <a:latin typeface="Calibri"/>
                <a:cs typeface="Calibri"/>
              </a:rPr>
              <a:t> </a:t>
            </a:r>
            <a:r>
              <a:rPr sz="2050" spc="-50" dirty="0">
                <a:latin typeface="Calibri"/>
                <a:cs typeface="Calibri"/>
              </a:rPr>
              <a:t>2000,</a:t>
            </a:r>
            <a:r>
              <a:rPr sz="2050" spc="175" dirty="0">
                <a:latin typeface="Calibri"/>
                <a:cs typeface="Calibri"/>
              </a:rPr>
              <a:t> </a:t>
            </a:r>
            <a:r>
              <a:rPr sz="2050" spc="-55" dirty="0">
                <a:latin typeface="Calibri"/>
                <a:cs typeface="Calibri"/>
              </a:rPr>
              <a:t>a</a:t>
            </a:r>
            <a:r>
              <a:rPr sz="2050" spc="190" dirty="0">
                <a:latin typeface="Calibri"/>
                <a:cs typeface="Calibri"/>
              </a:rPr>
              <a:t> </a:t>
            </a:r>
            <a:r>
              <a:rPr sz="2050" spc="-75" dirty="0">
                <a:latin typeface="Calibri"/>
                <a:cs typeface="Calibri"/>
              </a:rPr>
              <a:t>machine</a:t>
            </a:r>
            <a:r>
              <a:rPr sz="2050" spc="204" dirty="0">
                <a:latin typeface="Calibri"/>
                <a:cs typeface="Calibri"/>
              </a:rPr>
              <a:t> </a:t>
            </a:r>
            <a:r>
              <a:rPr sz="2050" spc="-40" dirty="0">
                <a:latin typeface="Calibri"/>
                <a:cs typeface="Calibri"/>
              </a:rPr>
              <a:t>might</a:t>
            </a:r>
            <a:r>
              <a:rPr sz="2050" spc="190" dirty="0">
                <a:latin typeface="Calibri"/>
                <a:cs typeface="Calibri"/>
              </a:rPr>
              <a:t> </a:t>
            </a:r>
            <a:r>
              <a:rPr sz="2050" spc="-85" dirty="0">
                <a:latin typeface="Calibri"/>
                <a:cs typeface="Calibri"/>
              </a:rPr>
              <a:t>have</a:t>
            </a:r>
            <a:r>
              <a:rPr sz="2050" spc="190" dirty="0">
                <a:latin typeface="Calibri"/>
                <a:cs typeface="Calibri"/>
              </a:rPr>
              <a:t> </a:t>
            </a:r>
            <a:r>
              <a:rPr sz="2050" spc="-55" dirty="0">
                <a:latin typeface="Calibri"/>
                <a:cs typeface="Calibri"/>
              </a:rPr>
              <a:t>a</a:t>
            </a:r>
            <a:r>
              <a:rPr sz="2050" spc="190" dirty="0">
                <a:latin typeface="Calibri"/>
                <a:cs typeface="Calibri"/>
              </a:rPr>
              <a:t> </a:t>
            </a:r>
            <a:r>
              <a:rPr sz="2050" spc="5" dirty="0">
                <a:latin typeface="Calibri"/>
                <a:cs typeface="Calibri"/>
              </a:rPr>
              <a:t>30%</a:t>
            </a:r>
            <a:r>
              <a:rPr sz="2050" spc="185" dirty="0">
                <a:latin typeface="Calibri"/>
                <a:cs typeface="Calibri"/>
              </a:rPr>
              <a:t> </a:t>
            </a:r>
            <a:r>
              <a:rPr sz="2050" spc="-65" dirty="0">
                <a:latin typeface="Calibri"/>
                <a:cs typeface="Calibri"/>
              </a:rPr>
              <a:t>chance</a:t>
            </a:r>
            <a:r>
              <a:rPr sz="2050" spc="180" dirty="0">
                <a:latin typeface="Calibri"/>
                <a:cs typeface="Calibri"/>
              </a:rPr>
              <a:t> </a:t>
            </a:r>
            <a:r>
              <a:rPr sz="2050" spc="-75" dirty="0">
                <a:latin typeface="Calibri"/>
                <a:cs typeface="Calibri"/>
              </a:rPr>
              <a:t>of </a:t>
            </a:r>
            <a:r>
              <a:rPr sz="2050" spc="-450" dirty="0">
                <a:latin typeface="Calibri"/>
                <a:cs typeface="Calibri"/>
              </a:rPr>
              <a:t> </a:t>
            </a:r>
            <a:r>
              <a:rPr sz="2050" spc="-45" dirty="0">
                <a:latin typeface="Calibri"/>
                <a:cs typeface="Calibri"/>
              </a:rPr>
              <a:t>fooling</a:t>
            </a:r>
            <a:r>
              <a:rPr sz="2050" spc="185" dirty="0">
                <a:latin typeface="Calibri"/>
                <a:cs typeface="Calibri"/>
              </a:rPr>
              <a:t> </a:t>
            </a:r>
            <a:r>
              <a:rPr sz="2050" spc="-55" dirty="0">
                <a:latin typeface="Calibri"/>
                <a:cs typeface="Calibri"/>
              </a:rPr>
              <a:t>a</a:t>
            </a:r>
            <a:r>
              <a:rPr sz="2050" spc="170" dirty="0">
                <a:latin typeface="Calibri"/>
                <a:cs typeface="Calibri"/>
              </a:rPr>
              <a:t> </a:t>
            </a:r>
            <a:r>
              <a:rPr sz="2050" spc="-55" dirty="0">
                <a:latin typeface="Calibri"/>
                <a:cs typeface="Calibri"/>
              </a:rPr>
              <a:t>lay</a:t>
            </a:r>
            <a:r>
              <a:rPr sz="2050" spc="175" dirty="0">
                <a:latin typeface="Calibri"/>
                <a:cs typeface="Calibri"/>
              </a:rPr>
              <a:t> </a:t>
            </a:r>
            <a:r>
              <a:rPr sz="2050" spc="-85" dirty="0">
                <a:latin typeface="Calibri"/>
                <a:cs typeface="Calibri"/>
              </a:rPr>
              <a:t>person</a:t>
            </a:r>
            <a:r>
              <a:rPr sz="2050" spc="190" dirty="0">
                <a:latin typeface="Calibri"/>
                <a:cs typeface="Calibri"/>
              </a:rPr>
              <a:t> </a:t>
            </a:r>
            <a:r>
              <a:rPr sz="2050" spc="-90" dirty="0">
                <a:latin typeface="Calibri"/>
                <a:cs typeface="Calibri"/>
              </a:rPr>
              <a:t>for</a:t>
            </a:r>
            <a:r>
              <a:rPr sz="2050" spc="190" dirty="0">
                <a:latin typeface="Calibri"/>
                <a:cs typeface="Calibri"/>
              </a:rPr>
              <a:t> </a:t>
            </a:r>
            <a:r>
              <a:rPr sz="2050" spc="-70" dirty="0">
                <a:latin typeface="Calibri"/>
                <a:cs typeface="Calibri"/>
              </a:rPr>
              <a:t>5</a:t>
            </a:r>
            <a:r>
              <a:rPr sz="2050" spc="170" dirty="0">
                <a:latin typeface="Calibri"/>
                <a:cs typeface="Calibri"/>
              </a:rPr>
              <a:t> </a:t>
            </a:r>
            <a:r>
              <a:rPr sz="2050" spc="-75" dirty="0">
                <a:latin typeface="Calibri"/>
                <a:cs typeface="Calibri"/>
              </a:rPr>
              <a:t>minutes</a:t>
            </a:r>
            <a:endParaRPr sz="2050" dirty="0">
              <a:latin typeface="Calibri"/>
              <a:cs typeface="Calibri"/>
            </a:endParaRPr>
          </a:p>
          <a:p>
            <a:pPr marL="381000" indent="-368935">
              <a:lnSpc>
                <a:spcPct val="100000"/>
              </a:lnSpc>
              <a:spcBef>
                <a:spcPts val="20"/>
              </a:spcBef>
              <a:buFont typeface="Century"/>
              <a:buChar char="♦"/>
              <a:tabLst>
                <a:tab pos="381000" algn="l"/>
                <a:tab pos="381635" algn="l"/>
              </a:tabLst>
            </a:pPr>
            <a:r>
              <a:rPr sz="2050" spc="-30" dirty="0">
                <a:latin typeface="Calibri"/>
                <a:cs typeface="Calibri"/>
              </a:rPr>
              <a:t>Anticipated</a:t>
            </a:r>
            <a:r>
              <a:rPr sz="2050" spc="130" dirty="0">
                <a:latin typeface="Calibri"/>
                <a:cs typeface="Calibri"/>
              </a:rPr>
              <a:t> </a:t>
            </a:r>
            <a:r>
              <a:rPr sz="2050" spc="-25" dirty="0">
                <a:latin typeface="Calibri"/>
                <a:cs typeface="Calibri"/>
              </a:rPr>
              <a:t>all</a:t>
            </a:r>
            <a:r>
              <a:rPr sz="2050" spc="170" dirty="0">
                <a:latin typeface="Calibri"/>
                <a:cs typeface="Calibri"/>
              </a:rPr>
              <a:t> </a:t>
            </a:r>
            <a:r>
              <a:rPr sz="2050" spc="-70" dirty="0">
                <a:latin typeface="Calibri"/>
                <a:cs typeface="Calibri"/>
              </a:rPr>
              <a:t>major</a:t>
            </a:r>
            <a:r>
              <a:rPr sz="2050" spc="175" dirty="0">
                <a:latin typeface="Calibri"/>
                <a:cs typeface="Calibri"/>
              </a:rPr>
              <a:t> </a:t>
            </a:r>
            <a:r>
              <a:rPr sz="2050" spc="-75" dirty="0">
                <a:latin typeface="Calibri"/>
                <a:cs typeface="Calibri"/>
              </a:rPr>
              <a:t>arguments</a:t>
            </a:r>
            <a:r>
              <a:rPr sz="2050" spc="185" dirty="0">
                <a:latin typeface="Calibri"/>
                <a:cs typeface="Calibri"/>
              </a:rPr>
              <a:t> </a:t>
            </a:r>
            <a:r>
              <a:rPr sz="2050" spc="-35" dirty="0">
                <a:latin typeface="Calibri"/>
                <a:cs typeface="Calibri"/>
              </a:rPr>
              <a:t>against</a:t>
            </a:r>
            <a:r>
              <a:rPr sz="2050" spc="160" dirty="0">
                <a:latin typeface="Calibri"/>
                <a:cs typeface="Calibri"/>
              </a:rPr>
              <a:t> </a:t>
            </a:r>
            <a:r>
              <a:rPr sz="2050" spc="60" dirty="0">
                <a:latin typeface="Calibri"/>
                <a:cs typeface="Calibri"/>
              </a:rPr>
              <a:t>AI</a:t>
            </a:r>
            <a:r>
              <a:rPr sz="2050" spc="175" dirty="0">
                <a:latin typeface="Calibri"/>
                <a:cs typeface="Calibri"/>
              </a:rPr>
              <a:t> </a:t>
            </a:r>
            <a:r>
              <a:rPr sz="2050" spc="-50" dirty="0">
                <a:latin typeface="Calibri"/>
                <a:cs typeface="Calibri"/>
              </a:rPr>
              <a:t>in</a:t>
            </a:r>
            <a:r>
              <a:rPr sz="2050" spc="195" dirty="0">
                <a:latin typeface="Calibri"/>
                <a:cs typeface="Calibri"/>
              </a:rPr>
              <a:t> </a:t>
            </a:r>
            <a:r>
              <a:rPr sz="2050" spc="-70" dirty="0">
                <a:latin typeface="Calibri"/>
                <a:cs typeface="Calibri"/>
              </a:rPr>
              <a:t>following</a:t>
            </a:r>
            <a:r>
              <a:rPr sz="2050" spc="195" dirty="0">
                <a:latin typeface="Calibri"/>
                <a:cs typeface="Calibri"/>
              </a:rPr>
              <a:t> </a:t>
            </a:r>
            <a:r>
              <a:rPr sz="2050" spc="-70" dirty="0">
                <a:latin typeface="Calibri"/>
                <a:cs typeface="Calibri"/>
              </a:rPr>
              <a:t>50</a:t>
            </a:r>
            <a:r>
              <a:rPr sz="2050" spc="185" dirty="0">
                <a:latin typeface="Calibri"/>
                <a:cs typeface="Calibri"/>
              </a:rPr>
              <a:t> </a:t>
            </a:r>
            <a:r>
              <a:rPr sz="2050" spc="-95" dirty="0">
                <a:latin typeface="Calibri"/>
                <a:cs typeface="Calibri"/>
              </a:rPr>
              <a:t>years</a:t>
            </a:r>
            <a:endParaRPr sz="2050" dirty="0">
              <a:latin typeface="Calibri"/>
              <a:cs typeface="Calibri"/>
            </a:endParaRPr>
          </a:p>
          <a:p>
            <a:pPr marL="378460" marR="5080" indent="-366395">
              <a:lnSpc>
                <a:spcPct val="101000"/>
              </a:lnSpc>
              <a:spcBef>
                <a:spcPts val="15"/>
              </a:spcBef>
              <a:buFont typeface="Century"/>
              <a:buChar char="♦"/>
              <a:tabLst>
                <a:tab pos="381000" algn="l"/>
                <a:tab pos="381635" algn="l"/>
              </a:tabLst>
            </a:pPr>
            <a:r>
              <a:rPr sz="2050" spc="-40" dirty="0">
                <a:latin typeface="Calibri"/>
                <a:cs typeface="Calibri"/>
              </a:rPr>
              <a:t>Suggested</a:t>
            </a:r>
            <a:r>
              <a:rPr sz="2050" spc="185" dirty="0">
                <a:latin typeface="Calibri"/>
                <a:cs typeface="Calibri"/>
              </a:rPr>
              <a:t> </a:t>
            </a:r>
            <a:r>
              <a:rPr sz="2050" spc="-70" dirty="0">
                <a:latin typeface="Calibri"/>
                <a:cs typeface="Calibri"/>
              </a:rPr>
              <a:t>major</a:t>
            </a:r>
            <a:r>
              <a:rPr sz="2050" spc="175" dirty="0">
                <a:latin typeface="Calibri"/>
                <a:cs typeface="Calibri"/>
              </a:rPr>
              <a:t> </a:t>
            </a:r>
            <a:r>
              <a:rPr sz="2050" spc="-75" dirty="0">
                <a:latin typeface="Calibri"/>
                <a:cs typeface="Calibri"/>
              </a:rPr>
              <a:t>components</a:t>
            </a:r>
            <a:r>
              <a:rPr sz="2050" spc="195" dirty="0">
                <a:latin typeface="Calibri"/>
                <a:cs typeface="Calibri"/>
              </a:rPr>
              <a:t> </a:t>
            </a:r>
            <a:r>
              <a:rPr sz="2050" spc="-75" dirty="0">
                <a:latin typeface="Calibri"/>
                <a:cs typeface="Calibri"/>
              </a:rPr>
              <a:t>of</a:t>
            </a:r>
            <a:r>
              <a:rPr sz="2050" spc="200" dirty="0">
                <a:latin typeface="Calibri"/>
                <a:cs typeface="Calibri"/>
              </a:rPr>
              <a:t> </a:t>
            </a:r>
            <a:r>
              <a:rPr sz="2050" spc="35" dirty="0">
                <a:latin typeface="Calibri"/>
                <a:cs typeface="Calibri"/>
              </a:rPr>
              <a:t>AI:</a:t>
            </a:r>
            <a:r>
              <a:rPr sz="2050" spc="175" dirty="0">
                <a:latin typeface="Calibri"/>
                <a:cs typeface="Calibri"/>
              </a:rPr>
              <a:t> </a:t>
            </a:r>
            <a:r>
              <a:rPr sz="2050" spc="-80" dirty="0">
                <a:latin typeface="Calibri"/>
                <a:cs typeface="Calibri"/>
              </a:rPr>
              <a:t>knowledge,</a:t>
            </a:r>
            <a:r>
              <a:rPr sz="2050" spc="210" dirty="0">
                <a:latin typeface="Calibri"/>
                <a:cs typeface="Calibri"/>
              </a:rPr>
              <a:t> </a:t>
            </a:r>
            <a:r>
              <a:rPr sz="2050" spc="-65" dirty="0">
                <a:latin typeface="Calibri"/>
                <a:cs typeface="Calibri"/>
              </a:rPr>
              <a:t>reasoning,</a:t>
            </a:r>
            <a:r>
              <a:rPr sz="2050" spc="204" dirty="0">
                <a:latin typeface="Calibri"/>
                <a:cs typeface="Calibri"/>
              </a:rPr>
              <a:t> </a:t>
            </a:r>
            <a:r>
              <a:rPr sz="2050" spc="-65" dirty="0">
                <a:latin typeface="Calibri"/>
                <a:cs typeface="Calibri"/>
              </a:rPr>
              <a:t>language </a:t>
            </a:r>
            <a:r>
              <a:rPr sz="2050" spc="-445" dirty="0">
                <a:latin typeface="Calibri"/>
                <a:cs typeface="Calibri"/>
              </a:rPr>
              <a:t> </a:t>
            </a:r>
            <a:r>
              <a:rPr sz="2050" spc="-60" dirty="0">
                <a:latin typeface="Calibri"/>
                <a:cs typeface="Calibri"/>
              </a:rPr>
              <a:t>understanding,</a:t>
            </a:r>
            <a:r>
              <a:rPr sz="2050" spc="215" dirty="0">
                <a:latin typeface="Calibri"/>
                <a:cs typeface="Calibri"/>
              </a:rPr>
              <a:t> </a:t>
            </a:r>
            <a:r>
              <a:rPr sz="2050" spc="-65" dirty="0">
                <a:latin typeface="Calibri"/>
                <a:cs typeface="Calibri"/>
              </a:rPr>
              <a:t>learning</a:t>
            </a:r>
            <a:endParaRPr sz="2050" dirty="0">
              <a:latin typeface="Calibri"/>
              <a:cs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BC9D8-A0A2-4DD3-B0FF-A119872396B0}"/>
              </a:ext>
            </a:extLst>
          </p:cNvPr>
          <p:cNvSpPr>
            <a:spLocks noGrp="1"/>
          </p:cNvSpPr>
          <p:nvPr>
            <p:ph type="title"/>
          </p:nvPr>
        </p:nvSpPr>
        <p:spPr/>
        <p:txBody>
          <a:bodyPr/>
          <a:lstStyle/>
          <a:p>
            <a:pPr>
              <a:defRPr/>
            </a:pPr>
            <a:endParaRPr lang="en-GB" altLang="en-US"/>
          </a:p>
        </p:txBody>
      </p:sp>
      <p:sp>
        <p:nvSpPr>
          <p:cNvPr id="3" name="Content Placeholder 2">
            <a:extLst>
              <a:ext uri="{FF2B5EF4-FFF2-40B4-BE49-F238E27FC236}">
                <a16:creationId xmlns:a16="http://schemas.microsoft.com/office/drawing/2014/main" id="{75C69437-FFA1-4D79-AB5E-E21818900CCC}"/>
              </a:ext>
            </a:extLst>
          </p:cNvPr>
          <p:cNvSpPr>
            <a:spLocks noGrp="1"/>
          </p:cNvSpPr>
          <p:nvPr>
            <p:ph idx="1"/>
          </p:nvPr>
        </p:nvSpPr>
        <p:spPr>
          <a:xfrm>
            <a:off x="527853" y="1849736"/>
            <a:ext cx="8929648" cy="1854354"/>
          </a:xfrm>
        </p:spPr>
        <p:txBody>
          <a:bodyPr/>
          <a:lstStyle/>
          <a:p>
            <a:pPr marL="434817" indent="-502920">
              <a:defRPr/>
            </a:pPr>
            <a:r>
              <a:rPr lang="en-GB" altLang="en-US" sz="2000" b="1" dirty="0">
                <a:latin typeface="Century Schoolbook" panose="02040604050505020304" pitchFamily="18" charset="0"/>
              </a:rPr>
              <a:t>John Searle </a:t>
            </a:r>
            <a:r>
              <a:rPr lang="en-GB" altLang="en-US" sz="2000" dirty="0">
                <a:latin typeface="Century Schoolbook" panose="02040604050505020304" pitchFamily="18" charset="0"/>
              </a:rPr>
              <a:t>(The Chinese Room argument, 1980):</a:t>
            </a:r>
            <a:r>
              <a:rPr lang="en-GB" altLang="en-US" sz="2000" i="1" dirty="0">
                <a:latin typeface="Century Schoolbook" panose="02040604050505020304" pitchFamily="18" charset="0"/>
              </a:rPr>
              <a:t> </a:t>
            </a:r>
            <a:r>
              <a:rPr lang="en-GB" altLang="en-US" sz="2000" i="1" dirty="0">
                <a:solidFill>
                  <a:srgbClr val="0000FF"/>
                </a:solidFill>
                <a:latin typeface="Century Schoolbook" panose="02040604050505020304" pitchFamily="18" charset="0"/>
              </a:rPr>
              <a:t>Even that from the point of view of the interrogator the man in the room understand Chinese, it might be the case that from his own point of view he doesn’t, so the Turing Test failed to prove the ability of machines to think like humans…</a:t>
            </a:r>
          </a:p>
          <a:p>
            <a:pPr marL="434817" indent="-502920">
              <a:buFont typeface="Monotype Sorts" pitchFamily="2" charset="2"/>
              <a:buChar char="u"/>
              <a:defRPr/>
            </a:pPr>
            <a:endParaRPr lang="en-GB" altLang="en-US" dirty="0"/>
          </a:p>
        </p:txBody>
      </p:sp>
      <p:sp>
        <p:nvSpPr>
          <p:cNvPr id="5" name="TextBox 4">
            <a:extLst>
              <a:ext uri="{FF2B5EF4-FFF2-40B4-BE49-F238E27FC236}">
                <a16:creationId xmlns:a16="http://schemas.microsoft.com/office/drawing/2014/main" id="{15FBA5F4-B363-48C5-AB6A-BC2ED78ADC20}"/>
              </a:ext>
            </a:extLst>
          </p:cNvPr>
          <p:cNvSpPr txBox="1"/>
          <p:nvPr/>
        </p:nvSpPr>
        <p:spPr>
          <a:xfrm>
            <a:off x="535025" y="4343400"/>
            <a:ext cx="8929648" cy="2022861"/>
          </a:xfrm>
          <a:prstGeom prst="rect">
            <a:avLst/>
          </a:prstGeom>
          <a:noFill/>
        </p:spPr>
        <p:txBody>
          <a:bodyPr wrap="square">
            <a:spAutoFit/>
          </a:bodyPr>
          <a:lstStyle/>
          <a:p>
            <a:pPr marL="12700" marR="770255">
              <a:lnSpc>
                <a:spcPct val="101499"/>
              </a:lnSpc>
              <a:spcBef>
                <a:spcPts val="715"/>
              </a:spcBef>
            </a:pPr>
            <a:r>
              <a:rPr lang="en-GB" kern="0" spc="-50" dirty="0">
                <a:latin typeface="Arial" panose="020B0604020202020204" pitchFamily="34" charset="0"/>
                <a:cs typeface="Arial" panose="020B0604020202020204" pitchFamily="34" charset="0"/>
              </a:rPr>
              <a:t>Problem with the Turing Test:</a:t>
            </a:r>
          </a:p>
          <a:p>
            <a:pPr marL="298450" marR="770255" indent="-285750">
              <a:lnSpc>
                <a:spcPct val="101499"/>
              </a:lnSpc>
              <a:spcBef>
                <a:spcPts val="715"/>
              </a:spcBef>
              <a:buFont typeface="Arial" panose="020B0604020202020204" pitchFamily="34" charset="0"/>
              <a:buChar char="•"/>
            </a:pPr>
            <a:r>
              <a:rPr lang="en-GB" kern="0" spc="-50" dirty="0">
                <a:latin typeface="Arial" panose="020B0604020202020204" pitchFamily="34" charset="0"/>
                <a:cs typeface="Arial" panose="020B0604020202020204" pitchFamily="34" charset="0"/>
              </a:rPr>
              <a:t>N</a:t>
            </a:r>
            <a:r>
              <a:rPr lang="en-GB" kern="0" spc="-65" dirty="0">
                <a:latin typeface="Arial" panose="020B0604020202020204" pitchFamily="34" charset="0"/>
                <a:cs typeface="Arial" panose="020B0604020202020204" pitchFamily="34" charset="0"/>
              </a:rPr>
              <a:t>ot</a:t>
            </a:r>
            <a:r>
              <a:rPr lang="en-GB" kern="0" spc="200" dirty="0">
                <a:latin typeface="Arial" panose="020B0604020202020204" pitchFamily="34" charset="0"/>
                <a:cs typeface="Arial" panose="020B0604020202020204" pitchFamily="34" charset="0"/>
              </a:rPr>
              <a:t> </a:t>
            </a:r>
            <a:r>
              <a:rPr lang="en-GB" kern="0" spc="65" dirty="0">
                <a:solidFill>
                  <a:srgbClr val="FF0000"/>
                </a:solidFill>
                <a:latin typeface="Arial" panose="020B0604020202020204" pitchFamily="34" charset="0"/>
                <a:cs typeface="Arial" panose="020B0604020202020204" pitchFamily="34" charset="0"/>
              </a:rPr>
              <a:t>reproducible</a:t>
            </a:r>
            <a:r>
              <a:rPr lang="en-GB" kern="0" spc="65" dirty="0">
                <a:latin typeface="Arial" panose="020B0604020202020204" pitchFamily="34" charset="0"/>
                <a:cs typeface="Arial" panose="020B0604020202020204" pitchFamily="34" charset="0"/>
              </a:rPr>
              <a:t> (different people, different languages, different reactions)</a:t>
            </a:r>
          </a:p>
          <a:p>
            <a:pPr marL="298450" marR="770255" indent="-285750">
              <a:lnSpc>
                <a:spcPct val="101499"/>
              </a:lnSpc>
              <a:spcBef>
                <a:spcPts val="715"/>
              </a:spcBef>
              <a:buFont typeface="Arial" panose="020B0604020202020204" pitchFamily="34" charset="0"/>
              <a:buChar char="•"/>
            </a:pPr>
            <a:r>
              <a:rPr lang="en-GB" kern="0" spc="65" dirty="0">
                <a:latin typeface="Arial" panose="020B0604020202020204" pitchFamily="34" charset="0"/>
                <a:cs typeface="Arial" panose="020B0604020202020204" pitchFamily="34" charset="0"/>
              </a:rPr>
              <a:t>Not</a:t>
            </a:r>
            <a:r>
              <a:rPr lang="en-GB" kern="0" spc="185" dirty="0">
                <a:latin typeface="Arial" panose="020B0604020202020204" pitchFamily="34" charset="0"/>
                <a:cs typeface="Arial" panose="020B0604020202020204" pitchFamily="34" charset="0"/>
              </a:rPr>
              <a:t> </a:t>
            </a:r>
            <a:r>
              <a:rPr lang="en-GB" kern="0" spc="55" dirty="0">
                <a:solidFill>
                  <a:srgbClr val="FF0000"/>
                </a:solidFill>
                <a:latin typeface="Arial" panose="020B0604020202020204" pitchFamily="34" charset="0"/>
                <a:cs typeface="Arial" panose="020B0604020202020204" pitchFamily="34" charset="0"/>
              </a:rPr>
              <a:t>constructive</a:t>
            </a:r>
            <a:r>
              <a:rPr lang="en-GB" kern="0" spc="190" dirty="0">
                <a:latin typeface="Arial" panose="020B0604020202020204" pitchFamily="34" charset="0"/>
                <a:cs typeface="Arial" panose="020B0604020202020204" pitchFamily="34" charset="0"/>
              </a:rPr>
              <a:t> </a:t>
            </a:r>
            <a:r>
              <a:rPr lang="en-GB" sz="1600" kern="0" spc="190" dirty="0">
                <a:latin typeface="Arial" panose="020B0604020202020204" pitchFamily="34" charset="0"/>
                <a:cs typeface="Arial" panose="020B0604020202020204" pitchFamily="34" charset="0"/>
              </a:rPr>
              <a:t>(black box approach, does not explain the mechanisms of intelligent behaviour)</a:t>
            </a:r>
          </a:p>
          <a:p>
            <a:pPr marL="298450" marR="770255" indent="-285750">
              <a:lnSpc>
                <a:spcPct val="101499"/>
              </a:lnSpc>
              <a:spcBef>
                <a:spcPts val="715"/>
              </a:spcBef>
              <a:buFont typeface="Arial" panose="020B0604020202020204" pitchFamily="34" charset="0"/>
              <a:buChar char="•"/>
            </a:pPr>
            <a:r>
              <a:rPr lang="en-GB" kern="0" spc="190" dirty="0">
                <a:latin typeface="Arial" panose="020B0604020202020204" pitchFamily="34" charset="0"/>
                <a:cs typeface="Arial" panose="020B0604020202020204" pitchFamily="34" charset="0"/>
              </a:rPr>
              <a:t>Not</a:t>
            </a:r>
            <a:r>
              <a:rPr lang="en-GB" kern="0" spc="-450" dirty="0">
                <a:latin typeface="Arial" panose="020B0604020202020204" pitchFamily="34" charset="0"/>
                <a:cs typeface="Arial" panose="020B0604020202020204" pitchFamily="34" charset="0"/>
              </a:rPr>
              <a:t> </a:t>
            </a:r>
            <a:r>
              <a:rPr lang="en-GB" kern="0" spc="-85" dirty="0">
                <a:latin typeface="Arial" panose="020B0604020202020204" pitchFamily="34" charset="0"/>
                <a:cs typeface="Arial" panose="020B0604020202020204" pitchFamily="34" charset="0"/>
              </a:rPr>
              <a:t>amenable</a:t>
            </a:r>
            <a:r>
              <a:rPr lang="en-GB" kern="0" spc="150" dirty="0">
                <a:latin typeface="Arial" panose="020B0604020202020204" pitchFamily="34" charset="0"/>
                <a:cs typeface="Arial" panose="020B0604020202020204" pitchFamily="34" charset="0"/>
              </a:rPr>
              <a:t> </a:t>
            </a:r>
            <a:r>
              <a:rPr lang="en-GB" kern="0" spc="-55" dirty="0">
                <a:latin typeface="Arial" panose="020B0604020202020204" pitchFamily="34" charset="0"/>
                <a:cs typeface="Arial" panose="020B0604020202020204" pitchFamily="34" charset="0"/>
              </a:rPr>
              <a:t>to</a:t>
            </a:r>
            <a:r>
              <a:rPr lang="en-GB" kern="0" spc="195" dirty="0">
                <a:latin typeface="Arial" panose="020B0604020202020204" pitchFamily="34" charset="0"/>
                <a:cs typeface="Arial" panose="020B0604020202020204" pitchFamily="34" charset="0"/>
              </a:rPr>
              <a:t> </a:t>
            </a:r>
            <a:r>
              <a:rPr lang="en-GB" kern="0" spc="40" dirty="0">
                <a:solidFill>
                  <a:srgbClr val="FF0000"/>
                </a:solidFill>
                <a:latin typeface="Arial" panose="020B0604020202020204" pitchFamily="34" charset="0"/>
                <a:cs typeface="Arial" panose="020B0604020202020204" pitchFamily="34" charset="0"/>
              </a:rPr>
              <a:t>mathematical</a:t>
            </a:r>
            <a:r>
              <a:rPr lang="en-GB" kern="0" spc="245" dirty="0">
                <a:solidFill>
                  <a:srgbClr val="FF0000"/>
                </a:solidFill>
                <a:latin typeface="Arial" panose="020B0604020202020204" pitchFamily="34" charset="0"/>
                <a:cs typeface="Arial" panose="020B0604020202020204" pitchFamily="34" charset="0"/>
              </a:rPr>
              <a:t> </a:t>
            </a:r>
            <a:r>
              <a:rPr lang="en-GB" kern="0" spc="5" dirty="0">
                <a:solidFill>
                  <a:srgbClr val="FF0000"/>
                </a:solidFill>
                <a:latin typeface="Arial" panose="020B0604020202020204" pitchFamily="34" charset="0"/>
                <a:cs typeface="Arial" panose="020B0604020202020204" pitchFamily="34" charset="0"/>
              </a:rPr>
              <a:t>analysis</a:t>
            </a:r>
            <a:endParaRPr lang="en-GB" kern="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87069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885"/>
              </a:lnSpc>
            </a:pPr>
            <a:r>
              <a:rPr spc="15" dirty="0"/>
              <a:t>Chapter</a:t>
            </a:r>
            <a:r>
              <a:rPr spc="20" dirty="0"/>
              <a:t> 1</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885"/>
              </a:lnSpc>
            </a:pPr>
            <a:fld id="{81D60167-4931-47E6-BA6A-407CBD079E47}" type="slidenum">
              <a:rPr spc="20" dirty="0"/>
              <a:t>8</a:t>
            </a:fld>
            <a:endParaRPr spc="20" dirty="0"/>
          </a:p>
        </p:txBody>
      </p:sp>
      <p:sp>
        <p:nvSpPr>
          <p:cNvPr id="2" name="object 2"/>
          <p:cNvSpPr txBox="1">
            <a:spLocks noGrp="1"/>
          </p:cNvSpPr>
          <p:nvPr>
            <p:ph type="title"/>
          </p:nvPr>
        </p:nvSpPr>
        <p:spPr>
          <a:xfrm>
            <a:off x="535025" y="1010818"/>
            <a:ext cx="7722234" cy="381000"/>
          </a:xfrm>
          <a:prstGeom prst="rect">
            <a:avLst/>
          </a:prstGeom>
          <a:ln w="51816">
            <a:solidFill>
              <a:srgbClr val="000000"/>
            </a:solidFill>
          </a:ln>
        </p:spPr>
        <p:txBody>
          <a:bodyPr vert="horz" wrap="square" lIns="0" tIns="0" rIns="0" bIns="0" rtlCol="0">
            <a:spAutoFit/>
          </a:bodyPr>
          <a:lstStyle/>
          <a:p>
            <a:pPr marL="864235">
              <a:lnSpc>
                <a:spcPts val="2635"/>
              </a:lnSpc>
              <a:tabLst>
                <a:tab pos="4048125" algn="l"/>
              </a:tabLst>
            </a:pPr>
            <a:r>
              <a:rPr spc="75" dirty="0"/>
              <a:t>Thinking</a:t>
            </a:r>
            <a:r>
              <a:rPr spc="275" dirty="0"/>
              <a:t> </a:t>
            </a:r>
            <a:r>
              <a:rPr spc="65" dirty="0"/>
              <a:t>humanly:	</a:t>
            </a:r>
            <a:r>
              <a:rPr spc="95" dirty="0"/>
              <a:t>Cognitive</a:t>
            </a:r>
            <a:r>
              <a:rPr spc="240" dirty="0"/>
              <a:t> </a:t>
            </a:r>
            <a:r>
              <a:rPr spc="75" dirty="0"/>
              <a:t>Science</a:t>
            </a:r>
          </a:p>
        </p:txBody>
      </p:sp>
      <p:sp>
        <p:nvSpPr>
          <p:cNvPr id="3" name="object 3"/>
          <p:cNvSpPr txBox="1"/>
          <p:nvPr/>
        </p:nvSpPr>
        <p:spPr>
          <a:xfrm>
            <a:off x="640434" y="1676400"/>
            <a:ext cx="7616825" cy="4912360"/>
          </a:xfrm>
          <a:prstGeom prst="rect">
            <a:avLst/>
          </a:prstGeom>
        </p:spPr>
        <p:txBody>
          <a:bodyPr vert="horz" wrap="square" lIns="0" tIns="11430" rIns="0" bIns="0" rtlCol="0">
            <a:spAutoFit/>
          </a:bodyPr>
          <a:lstStyle/>
          <a:p>
            <a:pPr marL="12700" marR="71755">
              <a:lnSpc>
                <a:spcPct val="101000"/>
              </a:lnSpc>
              <a:spcBef>
                <a:spcPts val="90"/>
              </a:spcBef>
            </a:pPr>
            <a:r>
              <a:rPr sz="2050" spc="-70" dirty="0">
                <a:latin typeface="Calibri"/>
                <a:cs typeface="Calibri"/>
              </a:rPr>
              <a:t>1960s</a:t>
            </a:r>
            <a:r>
              <a:rPr sz="2050" spc="-65" dirty="0">
                <a:latin typeface="Calibri"/>
                <a:cs typeface="Calibri"/>
              </a:rPr>
              <a:t> </a:t>
            </a:r>
            <a:r>
              <a:rPr sz="2050" spc="-30" dirty="0">
                <a:latin typeface="Calibri"/>
                <a:cs typeface="Calibri"/>
              </a:rPr>
              <a:t>“</a:t>
            </a:r>
            <a:r>
              <a:rPr sz="2050" spc="-30" dirty="0">
                <a:solidFill>
                  <a:srgbClr val="00007E"/>
                </a:solidFill>
                <a:latin typeface="Calibri"/>
                <a:cs typeface="Calibri"/>
              </a:rPr>
              <a:t>cognitive </a:t>
            </a:r>
            <a:r>
              <a:rPr sz="2050" spc="-50" dirty="0">
                <a:solidFill>
                  <a:srgbClr val="00007E"/>
                </a:solidFill>
                <a:latin typeface="Calibri"/>
                <a:cs typeface="Calibri"/>
              </a:rPr>
              <a:t>revolution</a:t>
            </a:r>
            <a:r>
              <a:rPr sz="2050" spc="-50" dirty="0">
                <a:latin typeface="Calibri"/>
                <a:cs typeface="Calibri"/>
              </a:rPr>
              <a:t>”:</a:t>
            </a:r>
            <a:r>
              <a:rPr sz="2050" spc="-45" dirty="0">
                <a:latin typeface="Calibri"/>
                <a:cs typeface="Calibri"/>
              </a:rPr>
              <a:t> </a:t>
            </a:r>
            <a:r>
              <a:rPr sz="2050" spc="-65" dirty="0">
                <a:latin typeface="Calibri"/>
                <a:cs typeface="Calibri"/>
              </a:rPr>
              <a:t>information-processing</a:t>
            </a:r>
            <a:r>
              <a:rPr sz="2050" spc="-60" dirty="0">
                <a:latin typeface="Calibri"/>
                <a:cs typeface="Calibri"/>
              </a:rPr>
              <a:t> psychology</a:t>
            </a:r>
            <a:r>
              <a:rPr sz="2050" spc="-55" dirty="0">
                <a:latin typeface="Calibri"/>
                <a:cs typeface="Calibri"/>
              </a:rPr>
              <a:t> </a:t>
            </a:r>
            <a:r>
              <a:rPr sz="2050" spc="-80" dirty="0">
                <a:latin typeface="Calibri"/>
                <a:cs typeface="Calibri"/>
              </a:rPr>
              <a:t>replaced </a:t>
            </a:r>
            <a:r>
              <a:rPr sz="2050" spc="-450" dirty="0">
                <a:latin typeface="Calibri"/>
                <a:cs typeface="Calibri"/>
              </a:rPr>
              <a:t> </a:t>
            </a:r>
            <a:r>
              <a:rPr sz="2050" spc="-60" dirty="0">
                <a:latin typeface="Calibri"/>
                <a:cs typeface="Calibri"/>
              </a:rPr>
              <a:t>prevailing</a:t>
            </a:r>
            <a:r>
              <a:rPr sz="2050" spc="180" dirty="0">
                <a:latin typeface="Calibri"/>
                <a:cs typeface="Calibri"/>
              </a:rPr>
              <a:t> </a:t>
            </a:r>
            <a:r>
              <a:rPr sz="2050" spc="-75" dirty="0">
                <a:latin typeface="Calibri"/>
                <a:cs typeface="Calibri"/>
              </a:rPr>
              <a:t>orthodoxy</a:t>
            </a:r>
            <a:r>
              <a:rPr sz="2050" spc="190" dirty="0">
                <a:latin typeface="Calibri"/>
                <a:cs typeface="Calibri"/>
              </a:rPr>
              <a:t> </a:t>
            </a:r>
            <a:r>
              <a:rPr sz="2050" spc="-75" dirty="0">
                <a:latin typeface="Calibri"/>
                <a:cs typeface="Calibri"/>
              </a:rPr>
              <a:t>of</a:t>
            </a:r>
            <a:r>
              <a:rPr sz="2050" spc="190" dirty="0">
                <a:latin typeface="Calibri"/>
                <a:cs typeface="Calibri"/>
              </a:rPr>
              <a:t> </a:t>
            </a:r>
            <a:r>
              <a:rPr sz="2050" spc="-75" dirty="0">
                <a:solidFill>
                  <a:srgbClr val="00007E"/>
                </a:solidFill>
                <a:latin typeface="Calibri"/>
                <a:cs typeface="Calibri"/>
              </a:rPr>
              <a:t>behaviorism</a:t>
            </a:r>
            <a:endParaRPr sz="2050" dirty="0">
              <a:latin typeface="Calibri"/>
              <a:cs typeface="Calibri"/>
            </a:endParaRPr>
          </a:p>
          <a:p>
            <a:pPr marL="12700">
              <a:lnSpc>
                <a:spcPct val="100000"/>
              </a:lnSpc>
              <a:spcBef>
                <a:spcPts val="1560"/>
              </a:spcBef>
            </a:pPr>
            <a:r>
              <a:rPr sz="2050" spc="-65" dirty="0">
                <a:latin typeface="Calibri"/>
                <a:cs typeface="Calibri"/>
              </a:rPr>
              <a:t>Requires</a:t>
            </a:r>
            <a:r>
              <a:rPr sz="2050" spc="225" dirty="0">
                <a:latin typeface="Calibri"/>
                <a:cs typeface="Calibri"/>
              </a:rPr>
              <a:t> </a:t>
            </a:r>
            <a:r>
              <a:rPr sz="2050" spc="-40" dirty="0">
                <a:latin typeface="Calibri"/>
                <a:cs typeface="Calibri"/>
              </a:rPr>
              <a:t>scientific</a:t>
            </a:r>
            <a:r>
              <a:rPr sz="2050" spc="180" dirty="0">
                <a:latin typeface="Calibri"/>
                <a:cs typeface="Calibri"/>
              </a:rPr>
              <a:t> </a:t>
            </a:r>
            <a:r>
              <a:rPr sz="2050" spc="-90" dirty="0">
                <a:latin typeface="Calibri"/>
                <a:cs typeface="Calibri"/>
              </a:rPr>
              <a:t>theories</a:t>
            </a:r>
            <a:r>
              <a:rPr sz="2050" spc="185" dirty="0">
                <a:latin typeface="Calibri"/>
                <a:cs typeface="Calibri"/>
              </a:rPr>
              <a:t> </a:t>
            </a:r>
            <a:r>
              <a:rPr sz="2050" spc="-75" dirty="0">
                <a:latin typeface="Calibri"/>
                <a:cs typeface="Calibri"/>
              </a:rPr>
              <a:t>of</a:t>
            </a:r>
            <a:r>
              <a:rPr sz="2050" spc="195" dirty="0">
                <a:latin typeface="Calibri"/>
                <a:cs typeface="Calibri"/>
              </a:rPr>
              <a:t> </a:t>
            </a:r>
            <a:r>
              <a:rPr sz="2050" spc="-65" dirty="0">
                <a:latin typeface="Calibri"/>
                <a:cs typeface="Calibri"/>
              </a:rPr>
              <a:t>internal</a:t>
            </a:r>
            <a:r>
              <a:rPr sz="2050" spc="210" dirty="0">
                <a:latin typeface="Calibri"/>
                <a:cs typeface="Calibri"/>
              </a:rPr>
              <a:t> </a:t>
            </a:r>
            <a:r>
              <a:rPr sz="2050" spc="-30" dirty="0">
                <a:latin typeface="Calibri"/>
                <a:cs typeface="Calibri"/>
              </a:rPr>
              <a:t>activities</a:t>
            </a:r>
            <a:r>
              <a:rPr sz="2050" spc="155" dirty="0">
                <a:latin typeface="Calibri"/>
                <a:cs typeface="Calibri"/>
              </a:rPr>
              <a:t> </a:t>
            </a:r>
            <a:r>
              <a:rPr sz="2050" spc="-75" dirty="0">
                <a:latin typeface="Calibri"/>
                <a:cs typeface="Calibri"/>
              </a:rPr>
              <a:t>of</a:t>
            </a:r>
            <a:r>
              <a:rPr sz="2050" spc="180" dirty="0">
                <a:latin typeface="Calibri"/>
                <a:cs typeface="Calibri"/>
              </a:rPr>
              <a:t> </a:t>
            </a:r>
            <a:r>
              <a:rPr sz="2050" spc="-80" dirty="0">
                <a:latin typeface="Calibri"/>
                <a:cs typeface="Calibri"/>
              </a:rPr>
              <a:t>the</a:t>
            </a:r>
            <a:r>
              <a:rPr sz="2050" spc="204" dirty="0">
                <a:latin typeface="Calibri"/>
                <a:cs typeface="Calibri"/>
              </a:rPr>
              <a:t> </a:t>
            </a:r>
            <a:r>
              <a:rPr sz="2050" spc="-70" dirty="0">
                <a:latin typeface="Calibri"/>
                <a:cs typeface="Calibri"/>
              </a:rPr>
              <a:t>brain</a:t>
            </a:r>
            <a:endParaRPr sz="2050" dirty="0">
              <a:latin typeface="Calibri"/>
              <a:cs typeface="Calibri"/>
            </a:endParaRPr>
          </a:p>
          <a:p>
            <a:pPr marL="583565" indent="-205740">
              <a:lnSpc>
                <a:spcPct val="100000"/>
              </a:lnSpc>
              <a:spcBef>
                <a:spcPts val="35"/>
              </a:spcBef>
              <a:buChar char="–"/>
              <a:tabLst>
                <a:tab pos="584200" algn="l"/>
              </a:tabLst>
            </a:pPr>
            <a:r>
              <a:rPr sz="2050" spc="-30" dirty="0">
                <a:latin typeface="Calibri"/>
                <a:cs typeface="Calibri"/>
              </a:rPr>
              <a:t>What</a:t>
            </a:r>
            <a:r>
              <a:rPr sz="2050" spc="165" dirty="0">
                <a:latin typeface="Calibri"/>
                <a:cs typeface="Calibri"/>
              </a:rPr>
              <a:t> </a:t>
            </a:r>
            <a:r>
              <a:rPr sz="2050" spc="-85" dirty="0">
                <a:latin typeface="Calibri"/>
                <a:cs typeface="Calibri"/>
              </a:rPr>
              <a:t>level</a:t>
            </a:r>
            <a:r>
              <a:rPr sz="2050" spc="204" dirty="0">
                <a:latin typeface="Calibri"/>
                <a:cs typeface="Calibri"/>
              </a:rPr>
              <a:t> </a:t>
            </a:r>
            <a:r>
              <a:rPr sz="2050" spc="-75" dirty="0">
                <a:latin typeface="Calibri"/>
                <a:cs typeface="Calibri"/>
              </a:rPr>
              <a:t>of</a:t>
            </a:r>
            <a:r>
              <a:rPr sz="2050" spc="180" dirty="0">
                <a:latin typeface="Calibri"/>
                <a:cs typeface="Calibri"/>
              </a:rPr>
              <a:t> </a:t>
            </a:r>
            <a:r>
              <a:rPr sz="2050" spc="-45" dirty="0">
                <a:latin typeface="Calibri"/>
                <a:cs typeface="Calibri"/>
              </a:rPr>
              <a:t>abstraction?</a:t>
            </a:r>
            <a:r>
              <a:rPr sz="2050" spc="365" dirty="0">
                <a:latin typeface="Calibri"/>
                <a:cs typeface="Calibri"/>
              </a:rPr>
              <a:t> </a:t>
            </a:r>
            <a:r>
              <a:rPr sz="2050" spc="-30" dirty="0">
                <a:latin typeface="Calibri"/>
                <a:cs typeface="Calibri"/>
              </a:rPr>
              <a:t>“</a:t>
            </a:r>
            <a:r>
              <a:rPr sz="2050" spc="-30" dirty="0">
                <a:solidFill>
                  <a:srgbClr val="004B00"/>
                </a:solidFill>
                <a:latin typeface="Calibri"/>
                <a:cs typeface="Calibri"/>
              </a:rPr>
              <a:t>Knowledge</a:t>
            </a:r>
            <a:r>
              <a:rPr sz="2050" spc="-30" dirty="0">
                <a:latin typeface="Calibri"/>
                <a:cs typeface="Calibri"/>
              </a:rPr>
              <a:t>”</a:t>
            </a:r>
            <a:r>
              <a:rPr sz="2050" spc="185" dirty="0">
                <a:latin typeface="Calibri"/>
                <a:cs typeface="Calibri"/>
              </a:rPr>
              <a:t> </a:t>
            </a:r>
            <a:r>
              <a:rPr sz="2050" spc="-110" dirty="0">
                <a:latin typeface="Calibri"/>
                <a:cs typeface="Calibri"/>
              </a:rPr>
              <a:t>or</a:t>
            </a:r>
            <a:r>
              <a:rPr sz="2050" spc="185" dirty="0">
                <a:latin typeface="Calibri"/>
                <a:cs typeface="Calibri"/>
              </a:rPr>
              <a:t> </a:t>
            </a:r>
            <a:r>
              <a:rPr sz="2050" spc="-5" dirty="0">
                <a:latin typeface="Calibri"/>
                <a:cs typeface="Calibri"/>
              </a:rPr>
              <a:t>“</a:t>
            </a:r>
            <a:r>
              <a:rPr sz="2050" spc="-5" dirty="0">
                <a:solidFill>
                  <a:srgbClr val="004B00"/>
                </a:solidFill>
                <a:latin typeface="Calibri"/>
                <a:cs typeface="Calibri"/>
              </a:rPr>
              <a:t>circuits</a:t>
            </a:r>
            <a:r>
              <a:rPr sz="2050" spc="-5" dirty="0">
                <a:latin typeface="Calibri"/>
                <a:cs typeface="Calibri"/>
              </a:rPr>
              <a:t>”?</a:t>
            </a:r>
            <a:endParaRPr sz="2050" dirty="0">
              <a:latin typeface="Calibri"/>
              <a:cs typeface="Calibri"/>
            </a:endParaRPr>
          </a:p>
          <a:p>
            <a:pPr marL="583565" indent="-206375">
              <a:lnSpc>
                <a:spcPct val="100000"/>
              </a:lnSpc>
              <a:spcBef>
                <a:spcPts val="35"/>
              </a:spcBef>
              <a:buChar char="–"/>
              <a:tabLst>
                <a:tab pos="584200" algn="l"/>
              </a:tabLst>
            </a:pPr>
            <a:r>
              <a:rPr sz="2050" spc="-75" dirty="0">
                <a:latin typeface="Calibri"/>
                <a:cs typeface="Calibri"/>
              </a:rPr>
              <a:t>How</a:t>
            </a:r>
            <a:r>
              <a:rPr sz="2050" spc="165" dirty="0">
                <a:latin typeface="Calibri"/>
                <a:cs typeface="Calibri"/>
              </a:rPr>
              <a:t> </a:t>
            </a:r>
            <a:r>
              <a:rPr sz="2050" spc="-55" dirty="0">
                <a:latin typeface="Calibri"/>
                <a:cs typeface="Calibri"/>
              </a:rPr>
              <a:t>to</a:t>
            </a:r>
            <a:r>
              <a:rPr sz="2050" spc="170" dirty="0">
                <a:latin typeface="Calibri"/>
                <a:cs typeface="Calibri"/>
              </a:rPr>
              <a:t> </a:t>
            </a:r>
            <a:r>
              <a:rPr sz="2050" spc="-55" dirty="0">
                <a:latin typeface="Calibri"/>
                <a:cs typeface="Calibri"/>
              </a:rPr>
              <a:t>validate?</a:t>
            </a:r>
            <a:r>
              <a:rPr sz="2050" spc="25" dirty="0">
                <a:latin typeface="Calibri"/>
                <a:cs typeface="Calibri"/>
              </a:rPr>
              <a:t> </a:t>
            </a:r>
            <a:r>
              <a:rPr sz="2050" spc="-70" dirty="0">
                <a:latin typeface="Calibri"/>
                <a:cs typeface="Calibri"/>
              </a:rPr>
              <a:t>Requires</a:t>
            </a:r>
            <a:endParaRPr sz="2050" dirty="0">
              <a:latin typeface="Calibri"/>
              <a:cs typeface="Calibri"/>
            </a:endParaRPr>
          </a:p>
          <a:p>
            <a:pPr marL="743585" marR="163830" lvl="1">
              <a:lnSpc>
                <a:spcPts val="2500"/>
              </a:lnSpc>
              <a:spcBef>
                <a:spcPts val="75"/>
              </a:spcBef>
              <a:buAutoNum type="arabicParenR"/>
              <a:tabLst>
                <a:tab pos="1045844" algn="l"/>
              </a:tabLst>
            </a:pPr>
            <a:r>
              <a:rPr sz="2050" spc="-25" dirty="0">
                <a:latin typeface="Calibri"/>
                <a:cs typeface="Calibri"/>
              </a:rPr>
              <a:t>Predicting</a:t>
            </a:r>
            <a:r>
              <a:rPr sz="2050" spc="210" dirty="0">
                <a:latin typeface="Calibri"/>
                <a:cs typeface="Calibri"/>
              </a:rPr>
              <a:t> </a:t>
            </a:r>
            <a:r>
              <a:rPr sz="2050" spc="-70" dirty="0">
                <a:latin typeface="Calibri"/>
                <a:cs typeface="Calibri"/>
              </a:rPr>
              <a:t>and</a:t>
            </a:r>
            <a:r>
              <a:rPr sz="2050" spc="175" dirty="0">
                <a:latin typeface="Calibri"/>
                <a:cs typeface="Calibri"/>
              </a:rPr>
              <a:t> </a:t>
            </a:r>
            <a:r>
              <a:rPr sz="2050" spc="-50" dirty="0">
                <a:latin typeface="Calibri"/>
                <a:cs typeface="Calibri"/>
              </a:rPr>
              <a:t>testing</a:t>
            </a:r>
            <a:r>
              <a:rPr sz="2050" spc="235" dirty="0">
                <a:latin typeface="Calibri"/>
                <a:cs typeface="Calibri"/>
              </a:rPr>
              <a:t> </a:t>
            </a:r>
            <a:r>
              <a:rPr sz="2050" spc="-75" dirty="0">
                <a:latin typeface="Calibri"/>
                <a:cs typeface="Calibri"/>
              </a:rPr>
              <a:t>behavior</a:t>
            </a:r>
            <a:r>
              <a:rPr sz="2050" spc="195" dirty="0">
                <a:latin typeface="Calibri"/>
                <a:cs typeface="Calibri"/>
              </a:rPr>
              <a:t> </a:t>
            </a:r>
            <a:r>
              <a:rPr sz="2050" spc="-75" dirty="0">
                <a:latin typeface="Calibri"/>
                <a:cs typeface="Calibri"/>
              </a:rPr>
              <a:t>of</a:t>
            </a:r>
            <a:r>
              <a:rPr sz="2050" spc="180" dirty="0">
                <a:latin typeface="Calibri"/>
                <a:cs typeface="Calibri"/>
              </a:rPr>
              <a:t> </a:t>
            </a:r>
            <a:r>
              <a:rPr sz="2050" spc="-80" dirty="0">
                <a:latin typeface="Calibri"/>
                <a:cs typeface="Calibri"/>
              </a:rPr>
              <a:t>human</a:t>
            </a:r>
            <a:r>
              <a:rPr sz="2050" spc="195" dirty="0">
                <a:latin typeface="Calibri"/>
                <a:cs typeface="Calibri"/>
              </a:rPr>
              <a:t> </a:t>
            </a:r>
            <a:r>
              <a:rPr sz="2050" spc="-50" dirty="0">
                <a:latin typeface="Calibri"/>
                <a:cs typeface="Calibri"/>
              </a:rPr>
              <a:t>subjects</a:t>
            </a:r>
            <a:r>
              <a:rPr sz="2050" spc="185" dirty="0">
                <a:latin typeface="Calibri"/>
                <a:cs typeface="Calibri"/>
              </a:rPr>
              <a:t> </a:t>
            </a:r>
            <a:r>
              <a:rPr sz="2050" spc="-45" dirty="0">
                <a:latin typeface="Calibri"/>
                <a:cs typeface="Calibri"/>
              </a:rPr>
              <a:t>(top-down) </a:t>
            </a:r>
            <a:r>
              <a:rPr sz="2050" spc="-445" dirty="0">
                <a:latin typeface="Calibri"/>
                <a:cs typeface="Calibri"/>
              </a:rPr>
              <a:t> </a:t>
            </a:r>
            <a:r>
              <a:rPr sz="2050" spc="-110" dirty="0">
                <a:latin typeface="Calibri"/>
                <a:cs typeface="Calibri"/>
              </a:rPr>
              <a:t>or</a:t>
            </a:r>
            <a:r>
              <a:rPr sz="2050" spc="180" dirty="0">
                <a:latin typeface="Calibri"/>
                <a:cs typeface="Calibri"/>
              </a:rPr>
              <a:t> </a:t>
            </a:r>
            <a:r>
              <a:rPr sz="2050" spc="30" dirty="0">
                <a:latin typeface="Calibri"/>
                <a:cs typeface="Calibri"/>
              </a:rPr>
              <a:t>2)</a:t>
            </a:r>
            <a:r>
              <a:rPr sz="2050" spc="170" dirty="0">
                <a:latin typeface="Calibri"/>
                <a:cs typeface="Calibri"/>
              </a:rPr>
              <a:t> </a:t>
            </a:r>
            <a:r>
              <a:rPr sz="2050" spc="-15" dirty="0">
                <a:latin typeface="Calibri"/>
                <a:cs typeface="Calibri"/>
              </a:rPr>
              <a:t>Direct</a:t>
            </a:r>
            <a:r>
              <a:rPr sz="2050" spc="175" dirty="0">
                <a:latin typeface="Calibri"/>
                <a:cs typeface="Calibri"/>
              </a:rPr>
              <a:t> </a:t>
            </a:r>
            <a:r>
              <a:rPr sz="2050" spc="-55" dirty="0">
                <a:latin typeface="Calibri"/>
                <a:cs typeface="Calibri"/>
              </a:rPr>
              <a:t>identification</a:t>
            </a:r>
            <a:r>
              <a:rPr sz="2050" spc="240" dirty="0">
                <a:latin typeface="Calibri"/>
                <a:cs typeface="Calibri"/>
              </a:rPr>
              <a:t> </a:t>
            </a:r>
            <a:r>
              <a:rPr sz="2050" spc="-85" dirty="0">
                <a:latin typeface="Calibri"/>
                <a:cs typeface="Calibri"/>
              </a:rPr>
              <a:t>from</a:t>
            </a:r>
            <a:r>
              <a:rPr sz="2050" spc="200" dirty="0">
                <a:latin typeface="Calibri"/>
                <a:cs typeface="Calibri"/>
              </a:rPr>
              <a:t> </a:t>
            </a:r>
            <a:r>
              <a:rPr sz="2050" spc="-60" dirty="0">
                <a:latin typeface="Calibri"/>
                <a:cs typeface="Calibri"/>
              </a:rPr>
              <a:t>neurological</a:t>
            </a:r>
            <a:r>
              <a:rPr sz="2050" spc="220" dirty="0">
                <a:latin typeface="Calibri"/>
                <a:cs typeface="Calibri"/>
              </a:rPr>
              <a:t> </a:t>
            </a:r>
            <a:r>
              <a:rPr sz="2050" spc="-45" dirty="0">
                <a:latin typeface="Calibri"/>
                <a:cs typeface="Calibri"/>
              </a:rPr>
              <a:t>data</a:t>
            </a:r>
            <a:r>
              <a:rPr sz="2050" spc="185" dirty="0">
                <a:latin typeface="Calibri"/>
                <a:cs typeface="Calibri"/>
              </a:rPr>
              <a:t> </a:t>
            </a:r>
            <a:r>
              <a:rPr sz="2050" spc="-20" dirty="0">
                <a:latin typeface="Calibri"/>
                <a:cs typeface="Calibri"/>
              </a:rPr>
              <a:t>(bottom-up)</a:t>
            </a:r>
            <a:endParaRPr sz="2050" dirty="0">
              <a:latin typeface="Calibri"/>
              <a:cs typeface="Calibri"/>
            </a:endParaRPr>
          </a:p>
          <a:p>
            <a:pPr marL="12700" marR="5080">
              <a:lnSpc>
                <a:spcPct val="101000"/>
              </a:lnSpc>
              <a:spcBef>
                <a:spcPts val="1445"/>
              </a:spcBef>
            </a:pPr>
            <a:r>
              <a:rPr sz="2050" dirty="0">
                <a:latin typeface="Calibri"/>
                <a:cs typeface="Calibri"/>
              </a:rPr>
              <a:t>Both</a:t>
            </a:r>
            <a:r>
              <a:rPr sz="2050" spc="170" dirty="0">
                <a:latin typeface="Calibri"/>
                <a:cs typeface="Calibri"/>
              </a:rPr>
              <a:t> </a:t>
            </a:r>
            <a:r>
              <a:rPr sz="2050" spc="-85" dirty="0">
                <a:latin typeface="Calibri"/>
                <a:cs typeface="Calibri"/>
              </a:rPr>
              <a:t>approaches</a:t>
            </a:r>
            <a:r>
              <a:rPr sz="2050" spc="195" dirty="0">
                <a:latin typeface="Calibri"/>
                <a:cs typeface="Calibri"/>
              </a:rPr>
              <a:t> </a:t>
            </a:r>
            <a:r>
              <a:rPr sz="2050" spc="-45" dirty="0">
                <a:latin typeface="Calibri"/>
                <a:cs typeface="Calibri"/>
              </a:rPr>
              <a:t>(roughly,</a:t>
            </a:r>
            <a:r>
              <a:rPr sz="2050" spc="200" dirty="0">
                <a:latin typeface="Calibri"/>
                <a:cs typeface="Calibri"/>
              </a:rPr>
              <a:t> </a:t>
            </a:r>
            <a:r>
              <a:rPr sz="2050" spc="-35" dirty="0">
                <a:solidFill>
                  <a:srgbClr val="FF00FF"/>
                </a:solidFill>
                <a:latin typeface="Calibri"/>
                <a:cs typeface="Calibri"/>
              </a:rPr>
              <a:t>Cognitive</a:t>
            </a:r>
            <a:r>
              <a:rPr sz="2050" spc="225" dirty="0">
                <a:solidFill>
                  <a:srgbClr val="FF00FF"/>
                </a:solidFill>
                <a:latin typeface="Calibri"/>
                <a:cs typeface="Calibri"/>
              </a:rPr>
              <a:t> </a:t>
            </a:r>
            <a:r>
              <a:rPr sz="2050" spc="-40" dirty="0">
                <a:solidFill>
                  <a:srgbClr val="FF00FF"/>
                </a:solidFill>
                <a:latin typeface="Calibri"/>
                <a:cs typeface="Calibri"/>
              </a:rPr>
              <a:t>Science</a:t>
            </a:r>
            <a:r>
              <a:rPr sz="2050" spc="195" dirty="0">
                <a:solidFill>
                  <a:srgbClr val="FF00FF"/>
                </a:solidFill>
                <a:latin typeface="Calibri"/>
                <a:cs typeface="Calibri"/>
              </a:rPr>
              <a:t> </a:t>
            </a:r>
            <a:r>
              <a:rPr sz="2050" spc="-70" dirty="0">
                <a:latin typeface="Calibri"/>
                <a:cs typeface="Calibri"/>
              </a:rPr>
              <a:t>and</a:t>
            </a:r>
            <a:r>
              <a:rPr sz="2050" spc="175" dirty="0">
                <a:latin typeface="Calibri"/>
                <a:cs typeface="Calibri"/>
              </a:rPr>
              <a:t> </a:t>
            </a:r>
            <a:r>
              <a:rPr sz="2050" spc="-35" dirty="0">
                <a:solidFill>
                  <a:srgbClr val="00007E"/>
                </a:solidFill>
                <a:latin typeface="Calibri"/>
                <a:cs typeface="Calibri"/>
              </a:rPr>
              <a:t>Cognitive</a:t>
            </a:r>
            <a:r>
              <a:rPr sz="2050" spc="225" dirty="0">
                <a:solidFill>
                  <a:srgbClr val="00007E"/>
                </a:solidFill>
                <a:latin typeface="Calibri"/>
                <a:cs typeface="Calibri"/>
              </a:rPr>
              <a:t> </a:t>
            </a:r>
            <a:r>
              <a:rPr sz="2050" spc="-60" dirty="0">
                <a:solidFill>
                  <a:srgbClr val="00007E"/>
                </a:solidFill>
                <a:latin typeface="Calibri"/>
                <a:cs typeface="Calibri"/>
              </a:rPr>
              <a:t>Neuroscience</a:t>
            </a:r>
            <a:r>
              <a:rPr sz="2050" spc="-60" dirty="0">
                <a:latin typeface="Calibri"/>
                <a:cs typeface="Calibri"/>
              </a:rPr>
              <a:t>) </a:t>
            </a:r>
            <a:r>
              <a:rPr sz="2050" spc="-450" dirty="0">
                <a:latin typeface="Calibri"/>
                <a:cs typeface="Calibri"/>
              </a:rPr>
              <a:t> </a:t>
            </a:r>
            <a:r>
              <a:rPr sz="2050" spc="-105" dirty="0">
                <a:latin typeface="Calibri"/>
                <a:cs typeface="Calibri"/>
              </a:rPr>
              <a:t>are</a:t>
            </a:r>
            <a:r>
              <a:rPr sz="2050" spc="165" dirty="0">
                <a:latin typeface="Calibri"/>
                <a:cs typeface="Calibri"/>
              </a:rPr>
              <a:t> </a:t>
            </a:r>
            <a:r>
              <a:rPr sz="2050" spc="-130" dirty="0">
                <a:latin typeface="Calibri"/>
                <a:cs typeface="Calibri"/>
              </a:rPr>
              <a:t>now</a:t>
            </a:r>
            <a:r>
              <a:rPr sz="2050" spc="175" dirty="0">
                <a:latin typeface="Calibri"/>
                <a:cs typeface="Calibri"/>
              </a:rPr>
              <a:t> </a:t>
            </a:r>
            <a:r>
              <a:rPr sz="2050" spc="-30" dirty="0">
                <a:latin typeface="Calibri"/>
                <a:cs typeface="Calibri"/>
              </a:rPr>
              <a:t>distinct</a:t>
            </a:r>
            <a:r>
              <a:rPr sz="2050" spc="210" dirty="0">
                <a:latin typeface="Calibri"/>
                <a:cs typeface="Calibri"/>
              </a:rPr>
              <a:t> </a:t>
            </a:r>
            <a:r>
              <a:rPr sz="2050" spc="-85" dirty="0">
                <a:latin typeface="Calibri"/>
                <a:cs typeface="Calibri"/>
              </a:rPr>
              <a:t>from</a:t>
            </a:r>
            <a:r>
              <a:rPr sz="2050" spc="190" dirty="0">
                <a:latin typeface="Calibri"/>
                <a:cs typeface="Calibri"/>
              </a:rPr>
              <a:t> </a:t>
            </a:r>
            <a:r>
              <a:rPr sz="2050" spc="60" dirty="0">
                <a:latin typeface="Calibri"/>
                <a:cs typeface="Calibri"/>
              </a:rPr>
              <a:t>AI</a:t>
            </a:r>
            <a:endParaRPr sz="2050" dirty="0">
              <a:latin typeface="Calibri"/>
              <a:cs typeface="Calibri"/>
            </a:endParaRPr>
          </a:p>
          <a:p>
            <a:pPr marL="12700">
              <a:lnSpc>
                <a:spcPct val="100000"/>
              </a:lnSpc>
              <a:spcBef>
                <a:spcPts val="1560"/>
              </a:spcBef>
            </a:pPr>
            <a:r>
              <a:rPr sz="2050" dirty="0">
                <a:latin typeface="Calibri"/>
                <a:cs typeface="Calibri"/>
              </a:rPr>
              <a:t>Both</a:t>
            </a:r>
            <a:r>
              <a:rPr sz="2050" spc="165" dirty="0">
                <a:latin typeface="Calibri"/>
                <a:cs typeface="Calibri"/>
              </a:rPr>
              <a:t> </a:t>
            </a:r>
            <a:r>
              <a:rPr sz="2050" spc="-95" dirty="0">
                <a:latin typeface="Calibri"/>
                <a:cs typeface="Calibri"/>
              </a:rPr>
              <a:t>share</a:t>
            </a:r>
            <a:r>
              <a:rPr sz="2050" spc="185" dirty="0">
                <a:latin typeface="Calibri"/>
                <a:cs typeface="Calibri"/>
              </a:rPr>
              <a:t> </a:t>
            </a:r>
            <a:r>
              <a:rPr sz="2050" spc="-65" dirty="0">
                <a:latin typeface="Calibri"/>
                <a:cs typeface="Calibri"/>
              </a:rPr>
              <a:t>with</a:t>
            </a:r>
            <a:r>
              <a:rPr sz="2050" spc="195" dirty="0">
                <a:latin typeface="Calibri"/>
                <a:cs typeface="Calibri"/>
              </a:rPr>
              <a:t> </a:t>
            </a:r>
            <a:r>
              <a:rPr sz="2050" spc="60" dirty="0">
                <a:latin typeface="Calibri"/>
                <a:cs typeface="Calibri"/>
              </a:rPr>
              <a:t>AI</a:t>
            </a:r>
            <a:r>
              <a:rPr sz="2050" spc="190" dirty="0">
                <a:latin typeface="Calibri"/>
                <a:cs typeface="Calibri"/>
              </a:rPr>
              <a:t> </a:t>
            </a:r>
            <a:r>
              <a:rPr sz="2050" spc="-80" dirty="0">
                <a:latin typeface="Calibri"/>
                <a:cs typeface="Calibri"/>
              </a:rPr>
              <a:t>the</a:t>
            </a:r>
            <a:r>
              <a:rPr sz="2050" spc="190" dirty="0">
                <a:latin typeface="Calibri"/>
                <a:cs typeface="Calibri"/>
              </a:rPr>
              <a:t> </a:t>
            </a:r>
            <a:r>
              <a:rPr sz="2050" spc="-70" dirty="0">
                <a:latin typeface="Calibri"/>
                <a:cs typeface="Calibri"/>
              </a:rPr>
              <a:t>following</a:t>
            </a:r>
            <a:r>
              <a:rPr sz="2050" spc="215" dirty="0">
                <a:latin typeface="Calibri"/>
                <a:cs typeface="Calibri"/>
              </a:rPr>
              <a:t> </a:t>
            </a:r>
            <a:r>
              <a:rPr sz="2050" spc="-45" dirty="0">
                <a:latin typeface="Calibri"/>
                <a:cs typeface="Calibri"/>
              </a:rPr>
              <a:t>characteristic:</a:t>
            </a:r>
            <a:endParaRPr sz="2050" dirty="0">
              <a:latin typeface="Calibri"/>
              <a:cs typeface="Calibri"/>
            </a:endParaRPr>
          </a:p>
          <a:p>
            <a:pPr marL="378460" marR="410209">
              <a:lnSpc>
                <a:spcPct val="101000"/>
              </a:lnSpc>
              <a:spcBef>
                <a:spcPts val="10"/>
              </a:spcBef>
            </a:pPr>
            <a:r>
              <a:rPr sz="2050" spc="50" dirty="0">
                <a:solidFill>
                  <a:srgbClr val="7E0000"/>
                </a:solidFill>
                <a:latin typeface="Century"/>
                <a:cs typeface="Century"/>
              </a:rPr>
              <a:t>the </a:t>
            </a:r>
            <a:r>
              <a:rPr sz="2050" spc="5" dirty="0">
                <a:solidFill>
                  <a:srgbClr val="7E0000"/>
                </a:solidFill>
                <a:latin typeface="Century"/>
                <a:cs typeface="Century"/>
              </a:rPr>
              <a:t>available</a:t>
            </a:r>
            <a:r>
              <a:rPr sz="2050" spc="10" dirty="0">
                <a:solidFill>
                  <a:srgbClr val="7E0000"/>
                </a:solidFill>
                <a:latin typeface="Century"/>
                <a:cs typeface="Century"/>
              </a:rPr>
              <a:t> </a:t>
            </a:r>
            <a:r>
              <a:rPr sz="2050" spc="35" dirty="0">
                <a:solidFill>
                  <a:srgbClr val="7E0000"/>
                </a:solidFill>
                <a:latin typeface="Century"/>
                <a:cs typeface="Century"/>
              </a:rPr>
              <a:t>theories</a:t>
            </a:r>
            <a:r>
              <a:rPr sz="2050" spc="40" dirty="0">
                <a:solidFill>
                  <a:srgbClr val="7E0000"/>
                </a:solidFill>
                <a:latin typeface="Century"/>
                <a:cs typeface="Century"/>
              </a:rPr>
              <a:t> </a:t>
            </a:r>
            <a:r>
              <a:rPr sz="2050" spc="125" dirty="0">
                <a:solidFill>
                  <a:srgbClr val="7E0000"/>
                </a:solidFill>
                <a:latin typeface="Century"/>
                <a:cs typeface="Century"/>
              </a:rPr>
              <a:t>do </a:t>
            </a:r>
            <a:r>
              <a:rPr sz="2050" spc="90" dirty="0">
                <a:solidFill>
                  <a:srgbClr val="7E0000"/>
                </a:solidFill>
                <a:latin typeface="Century"/>
                <a:cs typeface="Century"/>
              </a:rPr>
              <a:t>not </a:t>
            </a:r>
            <a:r>
              <a:rPr sz="2050" spc="35" dirty="0">
                <a:solidFill>
                  <a:srgbClr val="7E0000"/>
                </a:solidFill>
                <a:latin typeface="Century"/>
                <a:cs typeface="Century"/>
              </a:rPr>
              <a:t>explain</a:t>
            </a:r>
            <a:r>
              <a:rPr sz="2050" spc="40" dirty="0">
                <a:solidFill>
                  <a:srgbClr val="7E0000"/>
                </a:solidFill>
                <a:latin typeface="Century"/>
                <a:cs typeface="Century"/>
              </a:rPr>
              <a:t> </a:t>
            </a:r>
            <a:r>
              <a:rPr sz="2050" spc="125" dirty="0">
                <a:solidFill>
                  <a:srgbClr val="7E0000"/>
                </a:solidFill>
                <a:latin typeface="Century"/>
                <a:cs typeface="Century"/>
              </a:rPr>
              <a:t>(or </a:t>
            </a:r>
            <a:r>
              <a:rPr sz="2050" spc="60" dirty="0">
                <a:solidFill>
                  <a:srgbClr val="7E0000"/>
                </a:solidFill>
                <a:latin typeface="Century"/>
                <a:cs typeface="Century"/>
              </a:rPr>
              <a:t>engender) </a:t>
            </a:r>
            <a:r>
              <a:rPr sz="2050" spc="65" dirty="0">
                <a:solidFill>
                  <a:srgbClr val="7E0000"/>
                </a:solidFill>
                <a:latin typeface="Century"/>
                <a:cs typeface="Century"/>
              </a:rPr>
              <a:t> </a:t>
            </a:r>
            <a:r>
              <a:rPr sz="2050" spc="35" dirty="0">
                <a:solidFill>
                  <a:srgbClr val="7E0000"/>
                </a:solidFill>
                <a:latin typeface="Century"/>
                <a:cs typeface="Century"/>
              </a:rPr>
              <a:t>anything</a:t>
            </a:r>
            <a:r>
              <a:rPr sz="2050" spc="204" dirty="0">
                <a:solidFill>
                  <a:srgbClr val="7E0000"/>
                </a:solidFill>
                <a:latin typeface="Century"/>
                <a:cs typeface="Century"/>
              </a:rPr>
              <a:t> </a:t>
            </a:r>
            <a:r>
              <a:rPr sz="2050" spc="35" dirty="0">
                <a:solidFill>
                  <a:srgbClr val="7E0000"/>
                </a:solidFill>
                <a:latin typeface="Century"/>
                <a:cs typeface="Century"/>
              </a:rPr>
              <a:t>resembling</a:t>
            </a:r>
            <a:r>
              <a:rPr sz="2050" spc="200" dirty="0">
                <a:solidFill>
                  <a:srgbClr val="7E0000"/>
                </a:solidFill>
                <a:latin typeface="Century"/>
                <a:cs typeface="Century"/>
              </a:rPr>
              <a:t> </a:t>
            </a:r>
            <a:r>
              <a:rPr sz="2050" spc="30" dirty="0">
                <a:solidFill>
                  <a:srgbClr val="7E0000"/>
                </a:solidFill>
                <a:latin typeface="Century"/>
                <a:cs typeface="Century"/>
              </a:rPr>
              <a:t>human-level</a:t>
            </a:r>
            <a:r>
              <a:rPr sz="2050" spc="195" dirty="0">
                <a:solidFill>
                  <a:srgbClr val="7E0000"/>
                </a:solidFill>
                <a:latin typeface="Century"/>
                <a:cs typeface="Century"/>
              </a:rPr>
              <a:t> </a:t>
            </a:r>
            <a:r>
              <a:rPr sz="2050" spc="25" dirty="0">
                <a:solidFill>
                  <a:srgbClr val="7E0000"/>
                </a:solidFill>
                <a:latin typeface="Century"/>
                <a:cs typeface="Century"/>
              </a:rPr>
              <a:t>general</a:t>
            </a:r>
            <a:r>
              <a:rPr sz="2050" spc="185" dirty="0">
                <a:solidFill>
                  <a:srgbClr val="7E0000"/>
                </a:solidFill>
                <a:latin typeface="Century"/>
                <a:cs typeface="Century"/>
              </a:rPr>
              <a:t> </a:t>
            </a:r>
            <a:r>
              <a:rPr sz="2050" spc="25" dirty="0">
                <a:solidFill>
                  <a:srgbClr val="7E0000"/>
                </a:solidFill>
                <a:latin typeface="Century"/>
                <a:cs typeface="Century"/>
              </a:rPr>
              <a:t>intelligence</a:t>
            </a:r>
            <a:endParaRPr sz="2050" dirty="0">
              <a:latin typeface="Century"/>
              <a:cs typeface="Century"/>
            </a:endParaRPr>
          </a:p>
          <a:p>
            <a:pPr marL="12700">
              <a:lnSpc>
                <a:spcPct val="100000"/>
              </a:lnSpc>
              <a:spcBef>
                <a:spcPts val="1560"/>
              </a:spcBef>
            </a:pPr>
            <a:r>
              <a:rPr sz="2050" spc="-50" dirty="0">
                <a:latin typeface="Calibri"/>
                <a:cs typeface="Calibri"/>
              </a:rPr>
              <a:t>Hence,</a:t>
            </a:r>
            <a:r>
              <a:rPr sz="2050" spc="185" dirty="0">
                <a:latin typeface="Calibri"/>
                <a:cs typeface="Calibri"/>
              </a:rPr>
              <a:t> </a:t>
            </a:r>
            <a:r>
              <a:rPr sz="2050" spc="-25" dirty="0">
                <a:latin typeface="Calibri"/>
                <a:cs typeface="Calibri"/>
              </a:rPr>
              <a:t>all</a:t>
            </a:r>
            <a:r>
              <a:rPr sz="2050" spc="180" dirty="0">
                <a:latin typeface="Calibri"/>
                <a:cs typeface="Calibri"/>
              </a:rPr>
              <a:t> </a:t>
            </a:r>
            <a:r>
              <a:rPr sz="2050" spc="-95" dirty="0">
                <a:latin typeface="Calibri"/>
                <a:cs typeface="Calibri"/>
              </a:rPr>
              <a:t>three</a:t>
            </a:r>
            <a:r>
              <a:rPr sz="2050" spc="200" dirty="0">
                <a:latin typeface="Calibri"/>
                <a:cs typeface="Calibri"/>
              </a:rPr>
              <a:t> </a:t>
            </a:r>
            <a:r>
              <a:rPr sz="2050" spc="-60" dirty="0">
                <a:latin typeface="Calibri"/>
                <a:cs typeface="Calibri"/>
              </a:rPr>
              <a:t>fields</a:t>
            </a:r>
            <a:r>
              <a:rPr sz="2050" spc="170" dirty="0">
                <a:latin typeface="Calibri"/>
                <a:cs typeface="Calibri"/>
              </a:rPr>
              <a:t> </a:t>
            </a:r>
            <a:r>
              <a:rPr sz="2050" spc="-95" dirty="0">
                <a:latin typeface="Calibri"/>
                <a:cs typeface="Calibri"/>
              </a:rPr>
              <a:t>share</a:t>
            </a:r>
            <a:r>
              <a:rPr sz="2050" spc="170" dirty="0">
                <a:latin typeface="Calibri"/>
                <a:cs typeface="Calibri"/>
              </a:rPr>
              <a:t> </a:t>
            </a:r>
            <a:r>
              <a:rPr sz="2050" spc="-114" dirty="0">
                <a:latin typeface="Calibri"/>
                <a:cs typeface="Calibri"/>
              </a:rPr>
              <a:t>one</a:t>
            </a:r>
            <a:r>
              <a:rPr sz="2050" spc="190" dirty="0">
                <a:latin typeface="Calibri"/>
                <a:cs typeface="Calibri"/>
              </a:rPr>
              <a:t> </a:t>
            </a:r>
            <a:r>
              <a:rPr sz="2050" spc="-55" dirty="0">
                <a:latin typeface="Calibri"/>
                <a:cs typeface="Calibri"/>
              </a:rPr>
              <a:t>principal</a:t>
            </a:r>
            <a:r>
              <a:rPr sz="2050" spc="180" dirty="0">
                <a:latin typeface="Calibri"/>
                <a:cs typeface="Calibri"/>
              </a:rPr>
              <a:t> </a:t>
            </a:r>
            <a:r>
              <a:rPr sz="2050" spc="-60" dirty="0">
                <a:latin typeface="Calibri"/>
                <a:cs typeface="Calibri"/>
              </a:rPr>
              <a:t>direction!</a:t>
            </a:r>
            <a:endParaRPr sz="2050" dirty="0">
              <a:latin typeface="Calibri"/>
              <a:cs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885"/>
              </a:lnSpc>
            </a:pPr>
            <a:r>
              <a:rPr spc="15" dirty="0"/>
              <a:t>Chapter</a:t>
            </a:r>
            <a:r>
              <a:rPr spc="20" dirty="0"/>
              <a:t> 1</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885"/>
              </a:lnSpc>
            </a:pPr>
            <a:fld id="{81D60167-4931-47E6-BA6A-407CBD079E47}" type="slidenum">
              <a:rPr spc="20" dirty="0"/>
              <a:t>9</a:t>
            </a:fld>
            <a:endParaRPr spc="20" dirty="0"/>
          </a:p>
        </p:txBody>
      </p:sp>
      <p:sp>
        <p:nvSpPr>
          <p:cNvPr id="2" name="object 2"/>
          <p:cNvSpPr txBox="1">
            <a:spLocks noGrp="1"/>
          </p:cNvSpPr>
          <p:nvPr>
            <p:ph type="title"/>
          </p:nvPr>
        </p:nvSpPr>
        <p:spPr>
          <a:xfrm>
            <a:off x="535025" y="1010818"/>
            <a:ext cx="7722234" cy="333425"/>
          </a:xfrm>
          <a:prstGeom prst="rect">
            <a:avLst/>
          </a:prstGeom>
          <a:ln w="51816">
            <a:solidFill>
              <a:srgbClr val="000000"/>
            </a:solidFill>
          </a:ln>
        </p:spPr>
        <p:txBody>
          <a:bodyPr vert="horz" wrap="square" lIns="0" tIns="0" rIns="0" bIns="0" rtlCol="0">
            <a:spAutoFit/>
          </a:bodyPr>
          <a:lstStyle/>
          <a:p>
            <a:pPr marL="847090">
              <a:lnSpc>
                <a:spcPts val="2635"/>
              </a:lnSpc>
              <a:tabLst>
                <a:tab pos="4186554" algn="l"/>
              </a:tabLst>
            </a:pPr>
            <a:r>
              <a:rPr spc="75" dirty="0"/>
              <a:t>Thinking</a:t>
            </a:r>
            <a:r>
              <a:rPr spc="295" dirty="0"/>
              <a:t> </a:t>
            </a:r>
            <a:r>
              <a:rPr spc="60" dirty="0"/>
              <a:t>rationally:	</a:t>
            </a:r>
            <a:r>
              <a:rPr spc="10" dirty="0"/>
              <a:t>Laws</a:t>
            </a:r>
            <a:r>
              <a:rPr spc="240" dirty="0"/>
              <a:t> </a:t>
            </a:r>
            <a:r>
              <a:rPr spc="105" dirty="0"/>
              <a:t>of</a:t>
            </a:r>
            <a:r>
              <a:rPr spc="245" dirty="0"/>
              <a:t> </a:t>
            </a:r>
            <a:r>
              <a:rPr spc="114" dirty="0"/>
              <a:t>Thought</a:t>
            </a:r>
          </a:p>
        </p:txBody>
      </p:sp>
      <p:sp>
        <p:nvSpPr>
          <p:cNvPr id="3" name="object 3"/>
          <p:cNvSpPr txBox="1"/>
          <p:nvPr/>
        </p:nvSpPr>
        <p:spPr>
          <a:xfrm>
            <a:off x="1104248" y="1578732"/>
            <a:ext cx="7059295" cy="5702073"/>
          </a:xfrm>
          <a:prstGeom prst="rect">
            <a:avLst/>
          </a:prstGeom>
        </p:spPr>
        <p:txBody>
          <a:bodyPr vert="horz" wrap="square" lIns="0" tIns="14604" rIns="0" bIns="0" rtlCol="0">
            <a:spAutoFit/>
          </a:bodyPr>
          <a:lstStyle/>
          <a:p>
            <a:pPr marL="12700">
              <a:lnSpc>
                <a:spcPct val="100000"/>
              </a:lnSpc>
              <a:spcBef>
                <a:spcPts val="114"/>
              </a:spcBef>
            </a:pPr>
            <a:r>
              <a:rPr sz="2050" spc="-60" dirty="0">
                <a:solidFill>
                  <a:srgbClr val="00007E"/>
                </a:solidFill>
                <a:cs typeface="Calibri"/>
              </a:rPr>
              <a:t>Normative</a:t>
            </a:r>
            <a:r>
              <a:rPr sz="2050" spc="185" dirty="0">
                <a:solidFill>
                  <a:srgbClr val="00007E"/>
                </a:solidFill>
                <a:cs typeface="Calibri"/>
              </a:rPr>
              <a:t> </a:t>
            </a:r>
            <a:r>
              <a:rPr sz="2050" spc="-30" dirty="0">
                <a:cs typeface="Calibri"/>
              </a:rPr>
              <a:t>(or</a:t>
            </a:r>
            <a:r>
              <a:rPr sz="2050" spc="175" dirty="0">
                <a:cs typeface="Calibri"/>
              </a:rPr>
              <a:t> </a:t>
            </a:r>
            <a:r>
              <a:rPr sz="2050" spc="-55" dirty="0">
                <a:solidFill>
                  <a:srgbClr val="00007E"/>
                </a:solidFill>
                <a:cs typeface="Calibri"/>
              </a:rPr>
              <a:t>prescriptive</a:t>
            </a:r>
            <a:r>
              <a:rPr sz="2050" spc="-55" dirty="0">
                <a:cs typeface="Calibri"/>
              </a:rPr>
              <a:t>)</a:t>
            </a:r>
            <a:r>
              <a:rPr sz="2050" spc="210" dirty="0">
                <a:cs typeface="Calibri"/>
              </a:rPr>
              <a:t> </a:t>
            </a:r>
            <a:r>
              <a:rPr lang="en-GB" sz="2050" spc="-70" dirty="0">
                <a:cs typeface="Calibri"/>
              </a:rPr>
              <a:t>vs.</a:t>
            </a:r>
            <a:r>
              <a:rPr sz="2050" spc="195" dirty="0">
                <a:cs typeface="Calibri"/>
              </a:rPr>
              <a:t> </a:t>
            </a:r>
            <a:r>
              <a:rPr lang="en-GB" sz="2050" spc="-55" dirty="0">
                <a:cs typeface="Calibri"/>
              </a:rPr>
              <a:t>logical (or</a:t>
            </a:r>
            <a:r>
              <a:rPr sz="2050" spc="210" dirty="0">
                <a:cs typeface="Calibri"/>
              </a:rPr>
              <a:t> </a:t>
            </a:r>
            <a:r>
              <a:rPr sz="2050" spc="-65" dirty="0">
                <a:solidFill>
                  <a:srgbClr val="004B00"/>
                </a:solidFill>
                <a:cs typeface="Calibri"/>
              </a:rPr>
              <a:t>descriptive</a:t>
            </a:r>
            <a:r>
              <a:rPr lang="en-GB" sz="2050" spc="-65" dirty="0">
                <a:cs typeface="Calibri"/>
              </a:rPr>
              <a:t>)</a:t>
            </a:r>
          </a:p>
          <a:p>
            <a:pPr marL="12700">
              <a:lnSpc>
                <a:spcPct val="100000"/>
              </a:lnSpc>
              <a:spcBef>
                <a:spcPts val="114"/>
              </a:spcBef>
            </a:pPr>
            <a:endParaRPr sz="2050" dirty="0">
              <a:cs typeface="Calibri"/>
            </a:endParaRPr>
          </a:p>
          <a:p>
            <a:pPr marL="355600" marR="1100455" indent="-342900">
              <a:buFont typeface="Arial" panose="020B0604020202020204" pitchFamily="34" charset="0"/>
              <a:buChar char="•"/>
            </a:pPr>
            <a:r>
              <a:rPr sz="2050" spc="-30" dirty="0">
                <a:cs typeface="Calibri"/>
              </a:rPr>
              <a:t>Aristotle:</a:t>
            </a:r>
            <a:r>
              <a:rPr sz="2050" spc="355" dirty="0">
                <a:cs typeface="Calibri"/>
              </a:rPr>
              <a:t> </a:t>
            </a:r>
            <a:r>
              <a:rPr sz="2050" spc="-75" dirty="0">
                <a:cs typeface="Calibri"/>
              </a:rPr>
              <a:t>what</a:t>
            </a:r>
            <a:r>
              <a:rPr sz="2050" spc="204" dirty="0">
                <a:cs typeface="Calibri"/>
              </a:rPr>
              <a:t> </a:t>
            </a:r>
            <a:r>
              <a:rPr sz="2050" spc="-105" dirty="0">
                <a:cs typeface="Calibri"/>
              </a:rPr>
              <a:t>are</a:t>
            </a:r>
            <a:r>
              <a:rPr sz="2050" spc="180" dirty="0">
                <a:cs typeface="Calibri"/>
              </a:rPr>
              <a:t> </a:t>
            </a:r>
            <a:r>
              <a:rPr sz="2050" spc="-65" dirty="0">
                <a:cs typeface="Calibri"/>
              </a:rPr>
              <a:t>correct</a:t>
            </a:r>
            <a:r>
              <a:rPr sz="2050" spc="185" dirty="0">
                <a:cs typeface="Calibri"/>
              </a:rPr>
              <a:t> </a:t>
            </a:r>
            <a:r>
              <a:rPr sz="2050" spc="-50" dirty="0">
                <a:cs typeface="Calibri"/>
              </a:rPr>
              <a:t>arguments/thought</a:t>
            </a:r>
            <a:r>
              <a:rPr sz="2050" spc="204" dirty="0">
                <a:cs typeface="Calibri"/>
              </a:rPr>
              <a:t> </a:t>
            </a:r>
            <a:r>
              <a:rPr sz="2050" spc="-80" dirty="0">
                <a:cs typeface="Calibri"/>
              </a:rPr>
              <a:t>processes? </a:t>
            </a:r>
            <a:r>
              <a:rPr sz="2050" spc="-450" dirty="0">
                <a:cs typeface="Calibri"/>
              </a:rPr>
              <a:t> </a:t>
            </a:r>
            <a:endParaRPr lang="en-GB" sz="2050" spc="-450" dirty="0">
              <a:cs typeface="Calibri"/>
            </a:endParaRPr>
          </a:p>
          <a:p>
            <a:pPr marL="355600" marR="1100455" indent="-342900">
              <a:buFont typeface="Arial" panose="020B0604020202020204" pitchFamily="34" charset="0"/>
              <a:buChar char="•"/>
            </a:pPr>
            <a:r>
              <a:rPr sz="2050" spc="-50" dirty="0">
                <a:cs typeface="Calibri"/>
              </a:rPr>
              <a:t>Several</a:t>
            </a:r>
            <a:r>
              <a:rPr sz="2050" spc="170" dirty="0">
                <a:cs typeface="Calibri"/>
              </a:rPr>
              <a:t> </a:t>
            </a:r>
            <a:r>
              <a:rPr sz="2050" spc="-70" dirty="0">
                <a:cs typeface="Calibri"/>
              </a:rPr>
              <a:t>Greek</a:t>
            </a:r>
            <a:r>
              <a:rPr sz="2050" spc="185" dirty="0">
                <a:cs typeface="Calibri"/>
              </a:rPr>
              <a:t> </a:t>
            </a:r>
            <a:r>
              <a:rPr sz="2050" spc="-60" dirty="0">
                <a:cs typeface="Calibri"/>
              </a:rPr>
              <a:t>schools</a:t>
            </a:r>
            <a:r>
              <a:rPr sz="2050" spc="190" dirty="0">
                <a:cs typeface="Calibri"/>
              </a:rPr>
              <a:t> </a:t>
            </a:r>
            <a:r>
              <a:rPr sz="2050" spc="-95" dirty="0">
                <a:cs typeface="Calibri"/>
              </a:rPr>
              <a:t>developed</a:t>
            </a:r>
            <a:r>
              <a:rPr sz="2050" spc="204" dirty="0">
                <a:cs typeface="Calibri"/>
              </a:rPr>
              <a:t> </a:t>
            </a:r>
            <a:r>
              <a:rPr sz="2050" spc="-70" dirty="0">
                <a:cs typeface="Calibri"/>
              </a:rPr>
              <a:t>various</a:t>
            </a:r>
            <a:r>
              <a:rPr sz="2050" spc="180" dirty="0">
                <a:cs typeface="Calibri"/>
              </a:rPr>
              <a:t> </a:t>
            </a:r>
            <a:r>
              <a:rPr sz="2050" spc="-85" dirty="0">
                <a:cs typeface="Calibri"/>
              </a:rPr>
              <a:t>forms</a:t>
            </a:r>
            <a:r>
              <a:rPr sz="2050" spc="195" dirty="0">
                <a:cs typeface="Calibri"/>
              </a:rPr>
              <a:t> </a:t>
            </a:r>
            <a:r>
              <a:rPr sz="2050" spc="-75" dirty="0">
                <a:cs typeface="Calibri"/>
              </a:rPr>
              <a:t>of</a:t>
            </a:r>
            <a:r>
              <a:rPr sz="2050" spc="175" dirty="0">
                <a:cs typeface="Calibri"/>
              </a:rPr>
              <a:t> </a:t>
            </a:r>
            <a:r>
              <a:rPr sz="2050" spc="-30" dirty="0">
                <a:solidFill>
                  <a:srgbClr val="00007E"/>
                </a:solidFill>
                <a:cs typeface="Calibri"/>
              </a:rPr>
              <a:t>logic</a:t>
            </a:r>
            <a:r>
              <a:rPr lang="en-GB" sz="2050" spc="-30" dirty="0">
                <a:solidFill>
                  <a:srgbClr val="00007E"/>
                </a:solidFill>
                <a:cs typeface="Calibri"/>
              </a:rPr>
              <a:t> </a:t>
            </a:r>
            <a:r>
              <a:rPr lang="en-GB" sz="2050" spc="-30" dirty="0">
                <a:cs typeface="Calibri"/>
              </a:rPr>
              <a:t>as</a:t>
            </a:r>
            <a:r>
              <a:rPr lang="en-GB" sz="2050" spc="-30" dirty="0">
                <a:solidFill>
                  <a:srgbClr val="00007E"/>
                </a:solidFill>
                <a:cs typeface="Calibri"/>
              </a:rPr>
              <a:t> </a:t>
            </a:r>
            <a:r>
              <a:rPr lang="en-GB" sz="2050" spc="70" dirty="0">
                <a:solidFill>
                  <a:srgbClr val="0000FF"/>
                </a:solidFill>
                <a:cs typeface="Century"/>
              </a:rPr>
              <a:t>no</a:t>
            </a:r>
            <a:r>
              <a:rPr sz="2050" spc="70" dirty="0" err="1">
                <a:solidFill>
                  <a:srgbClr val="0000FF"/>
                </a:solidFill>
                <a:cs typeface="Century"/>
              </a:rPr>
              <a:t>tation</a:t>
            </a:r>
            <a:r>
              <a:rPr sz="2050" spc="35" dirty="0">
                <a:solidFill>
                  <a:srgbClr val="0000FF"/>
                </a:solidFill>
                <a:cs typeface="Century"/>
              </a:rPr>
              <a:t> </a:t>
            </a:r>
            <a:r>
              <a:rPr lang="en-GB" sz="2050" spc="35" dirty="0">
                <a:solidFill>
                  <a:srgbClr val="0000FF"/>
                </a:solidFill>
                <a:cs typeface="Century"/>
              </a:rPr>
              <a:t>for describing </a:t>
            </a:r>
            <a:r>
              <a:rPr lang="en-GB" sz="2050" spc="35" dirty="0">
                <a:cs typeface="Century"/>
              </a:rPr>
              <a:t>the facts about the world and our knowledge, </a:t>
            </a:r>
            <a:r>
              <a:rPr sz="2050" spc="-70" dirty="0">
                <a:cs typeface="Calibri"/>
              </a:rPr>
              <a:t>and</a:t>
            </a:r>
            <a:r>
              <a:rPr sz="2050" spc="170" dirty="0">
                <a:cs typeface="Calibri"/>
              </a:rPr>
              <a:t> </a:t>
            </a:r>
            <a:r>
              <a:rPr sz="2050" spc="10" dirty="0">
                <a:solidFill>
                  <a:srgbClr val="0000FF"/>
                </a:solidFill>
                <a:cs typeface="Century"/>
              </a:rPr>
              <a:t>rules</a:t>
            </a:r>
            <a:r>
              <a:rPr sz="2050" spc="210" dirty="0">
                <a:solidFill>
                  <a:srgbClr val="0000FF"/>
                </a:solidFill>
                <a:cs typeface="Century"/>
              </a:rPr>
              <a:t> </a:t>
            </a:r>
            <a:r>
              <a:rPr sz="2050" spc="80" dirty="0">
                <a:solidFill>
                  <a:srgbClr val="0000FF"/>
                </a:solidFill>
                <a:cs typeface="Century"/>
              </a:rPr>
              <a:t>of</a:t>
            </a:r>
            <a:r>
              <a:rPr sz="2050" spc="185" dirty="0">
                <a:solidFill>
                  <a:srgbClr val="0000FF"/>
                </a:solidFill>
                <a:cs typeface="Century"/>
              </a:rPr>
              <a:t> </a:t>
            </a:r>
            <a:r>
              <a:rPr lang="en-GB" sz="2050" spc="40" dirty="0">
                <a:solidFill>
                  <a:srgbClr val="0000FF"/>
                </a:solidFill>
                <a:cs typeface="Century"/>
              </a:rPr>
              <a:t>inference</a:t>
            </a:r>
            <a:r>
              <a:rPr sz="2050" spc="85" dirty="0">
                <a:solidFill>
                  <a:srgbClr val="0000FF"/>
                </a:solidFill>
                <a:cs typeface="Century"/>
              </a:rPr>
              <a:t> </a:t>
            </a:r>
            <a:r>
              <a:rPr sz="2050" spc="-90" dirty="0">
                <a:cs typeface="Calibri"/>
              </a:rPr>
              <a:t>for</a:t>
            </a:r>
            <a:r>
              <a:rPr sz="2050" spc="190" dirty="0">
                <a:cs typeface="Calibri"/>
              </a:rPr>
              <a:t> </a:t>
            </a:r>
            <a:r>
              <a:rPr lang="en-GB" sz="2050" spc="190" dirty="0">
                <a:cs typeface="Calibri"/>
              </a:rPr>
              <a:t>our </a:t>
            </a:r>
            <a:r>
              <a:rPr sz="2050" spc="-55" dirty="0">
                <a:cs typeface="Calibri"/>
              </a:rPr>
              <a:t>thoughts;</a:t>
            </a:r>
            <a:endParaRPr lang="en-GB" sz="2050" dirty="0">
              <a:cs typeface="Calibri"/>
            </a:endParaRPr>
          </a:p>
          <a:p>
            <a:pPr marL="355600" marR="1100455" indent="-342900">
              <a:buFont typeface="Arial" panose="020B0604020202020204" pitchFamily="34" charset="0"/>
              <a:buChar char="•"/>
            </a:pPr>
            <a:r>
              <a:rPr sz="2050" spc="-80" dirty="0">
                <a:cs typeface="Calibri"/>
              </a:rPr>
              <a:t>may</a:t>
            </a:r>
            <a:r>
              <a:rPr sz="2050" spc="175" dirty="0">
                <a:cs typeface="Calibri"/>
              </a:rPr>
              <a:t> </a:t>
            </a:r>
            <a:r>
              <a:rPr sz="2050" spc="-110" dirty="0">
                <a:cs typeface="Calibri"/>
              </a:rPr>
              <a:t>or</a:t>
            </a:r>
            <a:r>
              <a:rPr sz="2050" spc="175" dirty="0">
                <a:cs typeface="Calibri"/>
              </a:rPr>
              <a:t> </a:t>
            </a:r>
            <a:r>
              <a:rPr sz="2050" spc="-80" dirty="0">
                <a:cs typeface="Calibri"/>
              </a:rPr>
              <a:t>may</a:t>
            </a:r>
            <a:r>
              <a:rPr sz="2050" spc="175" dirty="0">
                <a:cs typeface="Calibri"/>
              </a:rPr>
              <a:t> </a:t>
            </a:r>
            <a:r>
              <a:rPr sz="2050" spc="-65" dirty="0">
                <a:cs typeface="Calibri"/>
              </a:rPr>
              <a:t>not</a:t>
            </a:r>
            <a:r>
              <a:rPr sz="2050" spc="195" dirty="0">
                <a:cs typeface="Calibri"/>
              </a:rPr>
              <a:t> </a:t>
            </a:r>
            <a:r>
              <a:rPr sz="2050" spc="-85" dirty="0">
                <a:cs typeface="Calibri"/>
              </a:rPr>
              <a:t>have</a:t>
            </a:r>
            <a:r>
              <a:rPr sz="2050" spc="185" dirty="0">
                <a:cs typeface="Calibri"/>
              </a:rPr>
              <a:t> </a:t>
            </a:r>
            <a:r>
              <a:rPr sz="2050" spc="-100" dirty="0">
                <a:cs typeface="Calibri"/>
              </a:rPr>
              <a:t>proceeded</a:t>
            </a:r>
            <a:r>
              <a:rPr sz="2050" spc="190" dirty="0">
                <a:cs typeface="Calibri"/>
              </a:rPr>
              <a:t> </a:t>
            </a:r>
            <a:r>
              <a:rPr sz="2050" spc="-55" dirty="0">
                <a:cs typeface="Calibri"/>
              </a:rPr>
              <a:t>to</a:t>
            </a:r>
            <a:r>
              <a:rPr sz="2050" spc="180" dirty="0">
                <a:cs typeface="Calibri"/>
              </a:rPr>
              <a:t> </a:t>
            </a:r>
            <a:r>
              <a:rPr sz="2050" spc="-80" dirty="0">
                <a:cs typeface="Calibri"/>
              </a:rPr>
              <a:t>the</a:t>
            </a:r>
            <a:r>
              <a:rPr sz="2050" spc="204" dirty="0">
                <a:cs typeface="Calibri"/>
              </a:rPr>
              <a:t> </a:t>
            </a:r>
            <a:r>
              <a:rPr sz="2050" spc="-85" dirty="0">
                <a:cs typeface="Calibri"/>
              </a:rPr>
              <a:t>idea</a:t>
            </a:r>
            <a:r>
              <a:rPr sz="2050" spc="190" dirty="0">
                <a:cs typeface="Calibri"/>
              </a:rPr>
              <a:t> </a:t>
            </a:r>
            <a:r>
              <a:rPr sz="2050" spc="-75" dirty="0">
                <a:cs typeface="Calibri"/>
              </a:rPr>
              <a:t>of</a:t>
            </a:r>
            <a:r>
              <a:rPr sz="2050" spc="195" dirty="0">
                <a:cs typeface="Calibri"/>
              </a:rPr>
              <a:t> </a:t>
            </a:r>
            <a:r>
              <a:rPr sz="2050" spc="-60" dirty="0">
                <a:cs typeface="Calibri"/>
              </a:rPr>
              <a:t>mechanization</a:t>
            </a:r>
            <a:endParaRPr lang="en-GB" sz="2050" dirty="0">
              <a:cs typeface="Calibri"/>
            </a:endParaRPr>
          </a:p>
          <a:p>
            <a:pPr marL="355600" marR="1100455" indent="-342900">
              <a:buFont typeface="Arial" panose="020B0604020202020204" pitchFamily="34" charset="0"/>
              <a:buChar char="•"/>
            </a:pPr>
            <a:r>
              <a:rPr sz="2050" spc="-15" dirty="0">
                <a:cs typeface="Calibri"/>
              </a:rPr>
              <a:t>Direct</a:t>
            </a:r>
            <a:r>
              <a:rPr sz="2050" spc="175" dirty="0">
                <a:cs typeface="Calibri"/>
              </a:rPr>
              <a:t> </a:t>
            </a:r>
            <a:r>
              <a:rPr sz="2050" spc="-75" dirty="0">
                <a:cs typeface="Calibri"/>
              </a:rPr>
              <a:t>line</a:t>
            </a:r>
            <a:r>
              <a:rPr sz="2050" spc="200" dirty="0">
                <a:cs typeface="Calibri"/>
              </a:rPr>
              <a:t> </a:t>
            </a:r>
            <a:r>
              <a:rPr sz="2050" spc="-65" dirty="0">
                <a:cs typeface="Calibri"/>
              </a:rPr>
              <a:t>through</a:t>
            </a:r>
            <a:r>
              <a:rPr sz="2050" spc="229" dirty="0">
                <a:cs typeface="Calibri"/>
              </a:rPr>
              <a:t> </a:t>
            </a:r>
            <a:r>
              <a:rPr sz="2050" spc="-60" dirty="0">
                <a:cs typeface="Calibri"/>
              </a:rPr>
              <a:t>mathematics</a:t>
            </a:r>
            <a:r>
              <a:rPr sz="2050" spc="210" dirty="0">
                <a:cs typeface="Calibri"/>
              </a:rPr>
              <a:t> </a:t>
            </a:r>
            <a:r>
              <a:rPr sz="2050" spc="-70" dirty="0">
                <a:cs typeface="Calibri"/>
              </a:rPr>
              <a:t>and</a:t>
            </a:r>
            <a:r>
              <a:rPr sz="2050" spc="195" dirty="0">
                <a:cs typeface="Calibri"/>
              </a:rPr>
              <a:t> </a:t>
            </a:r>
            <a:r>
              <a:rPr sz="2050" spc="-70" dirty="0">
                <a:cs typeface="Calibri"/>
              </a:rPr>
              <a:t>philosophy</a:t>
            </a:r>
            <a:r>
              <a:rPr sz="2050" spc="215" dirty="0">
                <a:cs typeface="Calibri"/>
              </a:rPr>
              <a:t> </a:t>
            </a:r>
            <a:r>
              <a:rPr sz="2050" spc="-55" dirty="0">
                <a:cs typeface="Calibri"/>
              </a:rPr>
              <a:t>to</a:t>
            </a:r>
            <a:r>
              <a:rPr sz="2050" spc="185" dirty="0">
                <a:cs typeface="Calibri"/>
              </a:rPr>
              <a:t> </a:t>
            </a:r>
            <a:r>
              <a:rPr sz="2050" spc="-95" dirty="0">
                <a:cs typeface="Calibri"/>
              </a:rPr>
              <a:t>modern</a:t>
            </a:r>
            <a:r>
              <a:rPr sz="2050" spc="220" dirty="0">
                <a:cs typeface="Calibri"/>
              </a:rPr>
              <a:t> </a:t>
            </a:r>
            <a:r>
              <a:rPr sz="2050" spc="60" dirty="0">
                <a:cs typeface="Calibri"/>
              </a:rPr>
              <a:t>AI </a:t>
            </a:r>
            <a:endParaRPr lang="en-GB" sz="2050" spc="60" dirty="0">
              <a:cs typeface="Calibri"/>
            </a:endParaRPr>
          </a:p>
          <a:p>
            <a:pPr marL="12700" marR="1100455"/>
            <a:endParaRPr lang="en-GB" sz="2050" spc="-50" dirty="0">
              <a:cs typeface="Calibri"/>
            </a:endParaRPr>
          </a:p>
          <a:p>
            <a:pPr marL="12700" marR="1100455"/>
            <a:r>
              <a:rPr sz="2050" spc="-50" dirty="0">
                <a:cs typeface="Calibri"/>
              </a:rPr>
              <a:t>Problems:</a:t>
            </a:r>
            <a:endParaRPr lang="en-GB" sz="2050" spc="-50" dirty="0">
              <a:cs typeface="Calibri"/>
            </a:endParaRPr>
          </a:p>
          <a:p>
            <a:pPr marL="12700" marR="1100455"/>
            <a:endParaRPr sz="2050" dirty="0">
              <a:cs typeface="Calibri"/>
            </a:endParaRPr>
          </a:p>
          <a:p>
            <a:pPr marL="313690" indent="-301625">
              <a:lnSpc>
                <a:spcPct val="100000"/>
              </a:lnSpc>
              <a:spcBef>
                <a:spcPts val="35"/>
              </a:spcBef>
              <a:buAutoNum type="arabicParenR"/>
              <a:tabLst>
                <a:tab pos="314325" algn="l"/>
              </a:tabLst>
            </a:pPr>
            <a:r>
              <a:rPr sz="2050" spc="-20" dirty="0">
                <a:cs typeface="Calibri"/>
              </a:rPr>
              <a:t>Not</a:t>
            </a:r>
            <a:r>
              <a:rPr sz="2050" spc="180" dirty="0">
                <a:cs typeface="Calibri"/>
              </a:rPr>
              <a:t> </a:t>
            </a:r>
            <a:r>
              <a:rPr sz="2050" spc="-25" dirty="0">
                <a:cs typeface="Calibri"/>
              </a:rPr>
              <a:t>all</a:t>
            </a:r>
            <a:r>
              <a:rPr sz="2050" spc="185" dirty="0">
                <a:cs typeface="Calibri"/>
              </a:rPr>
              <a:t> </a:t>
            </a:r>
            <a:r>
              <a:rPr sz="2050" spc="-55" dirty="0">
                <a:cs typeface="Calibri"/>
              </a:rPr>
              <a:t>intelligent</a:t>
            </a:r>
            <a:r>
              <a:rPr sz="2050" spc="235" dirty="0">
                <a:cs typeface="Calibri"/>
              </a:rPr>
              <a:t> </a:t>
            </a:r>
            <a:r>
              <a:rPr sz="2050" spc="-75" dirty="0">
                <a:cs typeface="Calibri"/>
              </a:rPr>
              <a:t>behavior</a:t>
            </a:r>
            <a:r>
              <a:rPr sz="2050" spc="195" dirty="0">
                <a:cs typeface="Calibri"/>
              </a:rPr>
              <a:t> </a:t>
            </a:r>
            <a:r>
              <a:rPr sz="2050" spc="-40" dirty="0">
                <a:cs typeface="Calibri"/>
              </a:rPr>
              <a:t>is</a:t>
            </a:r>
            <a:r>
              <a:rPr sz="2050" spc="190" dirty="0">
                <a:cs typeface="Calibri"/>
              </a:rPr>
              <a:t> </a:t>
            </a:r>
            <a:r>
              <a:rPr sz="2050" spc="-85" dirty="0">
                <a:cs typeface="Calibri"/>
              </a:rPr>
              <a:t>mediated</a:t>
            </a:r>
            <a:r>
              <a:rPr sz="2050" spc="204" dirty="0">
                <a:cs typeface="Calibri"/>
              </a:rPr>
              <a:t> </a:t>
            </a:r>
            <a:r>
              <a:rPr sz="2050" spc="-85" dirty="0">
                <a:cs typeface="Calibri"/>
              </a:rPr>
              <a:t>by</a:t>
            </a:r>
            <a:r>
              <a:rPr sz="2050" spc="180" dirty="0">
                <a:cs typeface="Calibri"/>
              </a:rPr>
              <a:t> </a:t>
            </a:r>
            <a:r>
              <a:rPr sz="2050" spc="-40" dirty="0">
                <a:cs typeface="Calibri"/>
              </a:rPr>
              <a:t>logical</a:t>
            </a:r>
            <a:r>
              <a:rPr sz="2050" spc="225" dirty="0">
                <a:cs typeface="Calibri"/>
              </a:rPr>
              <a:t> </a:t>
            </a:r>
            <a:r>
              <a:rPr sz="2050" spc="-65" dirty="0">
                <a:cs typeface="Calibri"/>
              </a:rPr>
              <a:t>deliberation</a:t>
            </a:r>
            <a:endParaRPr sz="2050" dirty="0">
              <a:cs typeface="Calibri"/>
            </a:endParaRPr>
          </a:p>
          <a:p>
            <a:pPr marL="314325" marR="5080" indent="-314325">
              <a:lnSpc>
                <a:spcPct val="101000"/>
              </a:lnSpc>
              <a:spcBef>
                <a:spcPts val="15"/>
              </a:spcBef>
              <a:buClr>
                <a:srgbClr val="000000"/>
              </a:buClr>
              <a:buAutoNum type="arabicParenR"/>
              <a:tabLst>
                <a:tab pos="314325" algn="l"/>
              </a:tabLst>
            </a:pPr>
            <a:r>
              <a:rPr sz="2050" spc="-30" dirty="0">
                <a:cs typeface="Calibri"/>
              </a:rPr>
              <a:t>What </a:t>
            </a:r>
            <a:r>
              <a:rPr sz="2050" spc="-40" dirty="0">
                <a:cs typeface="Calibri"/>
              </a:rPr>
              <a:t>is</a:t>
            </a:r>
            <a:r>
              <a:rPr sz="2050" spc="-35" dirty="0">
                <a:cs typeface="Calibri"/>
              </a:rPr>
              <a:t> </a:t>
            </a:r>
            <a:r>
              <a:rPr sz="2050" spc="-80" dirty="0">
                <a:cs typeface="Calibri"/>
              </a:rPr>
              <a:t>the</a:t>
            </a:r>
            <a:r>
              <a:rPr sz="2050" spc="-75" dirty="0">
                <a:cs typeface="Calibri"/>
              </a:rPr>
              <a:t> </a:t>
            </a:r>
            <a:r>
              <a:rPr sz="2050" spc="-85" dirty="0">
                <a:cs typeface="Calibri"/>
              </a:rPr>
              <a:t>purpose</a:t>
            </a:r>
            <a:r>
              <a:rPr sz="2050" spc="-80" dirty="0">
                <a:cs typeface="Calibri"/>
              </a:rPr>
              <a:t> </a:t>
            </a:r>
            <a:r>
              <a:rPr sz="2050" spc="-75" dirty="0">
                <a:cs typeface="Calibri"/>
              </a:rPr>
              <a:t>of</a:t>
            </a:r>
            <a:r>
              <a:rPr sz="2050" spc="-70" dirty="0">
                <a:cs typeface="Calibri"/>
              </a:rPr>
              <a:t> </a:t>
            </a:r>
            <a:r>
              <a:rPr sz="2050" spc="-35" dirty="0">
                <a:cs typeface="Calibri"/>
              </a:rPr>
              <a:t>thinking?</a:t>
            </a:r>
            <a:r>
              <a:rPr sz="2050" spc="-30" dirty="0">
                <a:cs typeface="Calibri"/>
              </a:rPr>
              <a:t> What </a:t>
            </a:r>
            <a:r>
              <a:rPr sz="2050" spc="-55" dirty="0">
                <a:cs typeface="Calibri"/>
              </a:rPr>
              <a:t>thoughts</a:t>
            </a:r>
            <a:r>
              <a:rPr sz="2050" spc="350" dirty="0">
                <a:cs typeface="Calibri"/>
              </a:rPr>
              <a:t> </a:t>
            </a:r>
            <a:r>
              <a:rPr sz="2050" spc="40" dirty="0">
                <a:solidFill>
                  <a:srgbClr val="FF0000"/>
                </a:solidFill>
                <a:cs typeface="Century"/>
              </a:rPr>
              <a:t>should</a:t>
            </a:r>
            <a:r>
              <a:rPr sz="2050" spc="40" dirty="0">
                <a:solidFill>
                  <a:srgbClr val="7E0000"/>
                </a:solidFill>
                <a:cs typeface="Century"/>
              </a:rPr>
              <a:t> </a:t>
            </a:r>
            <a:r>
              <a:rPr sz="2050" spc="15" dirty="0">
                <a:cs typeface="Calibri"/>
              </a:rPr>
              <a:t>I </a:t>
            </a:r>
            <a:r>
              <a:rPr sz="2050" spc="-85" dirty="0">
                <a:cs typeface="Calibri"/>
              </a:rPr>
              <a:t>have </a:t>
            </a:r>
            <a:r>
              <a:rPr sz="2050" spc="-80" dirty="0">
                <a:cs typeface="Calibri"/>
              </a:rPr>
              <a:t> </a:t>
            </a:r>
            <a:r>
              <a:rPr sz="2050" spc="-60" dirty="0">
                <a:cs typeface="Calibri"/>
              </a:rPr>
              <a:t>out</a:t>
            </a:r>
            <a:r>
              <a:rPr sz="2050" spc="180" dirty="0">
                <a:cs typeface="Calibri"/>
              </a:rPr>
              <a:t> </a:t>
            </a:r>
            <a:r>
              <a:rPr sz="2050" spc="-75" dirty="0">
                <a:cs typeface="Calibri"/>
              </a:rPr>
              <a:t>of</a:t>
            </a:r>
            <a:r>
              <a:rPr sz="2050" spc="180" dirty="0">
                <a:cs typeface="Calibri"/>
              </a:rPr>
              <a:t> </a:t>
            </a:r>
            <a:r>
              <a:rPr sz="2050" spc="-25" dirty="0">
                <a:cs typeface="Calibri"/>
              </a:rPr>
              <a:t>all</a:t>
            </a:r>
            <a:r>
              <a:rPr sz="2050" spc="175" dirty="0">
                <a:cs typeface="Calibri"/>
              </a:rPr>
              <a:t> </a:t>
            </a:r>
            <a:r>
              <a:rPr sz="2050" spc="-80" dirty="0">
                <a:cs typeface="Calibri"/>
              </a:rPr>
              <a:t>the</a:t>
            </a:r>
            <a:r>
              <a:rPr sz="2050" spc="204" dirty="0">
                <a:cs typeface="Calibri"/>
              </a:rPr>
              <a:t> </a:t>
            </a:r>
            <a:r>
              <a:rPr sz="2050" spc="-55" dirty="0">
                <a:cs typeface="Calibri"/>
              </a:rPr>
              <a:t>thoughts</a:t>
            </a:r>
            <a:r>
              <a:rPr sz="2050" spc="240" dirty="0">
                <a:cs typeface="Calibri"/>
              </a:rPr>
              <a:t> </a:t>
            </a:r>
            <a:r>
              <a:rPr sz="2050" spc="-15" dirty="0">
                <a:cs typeface="Calibri"/>
              </a:rPr>
              <a:t>(logical</a:t>
            </a:r>
            <a:r>
              <a:rPr sz="2050" spc="185" dirty="0">
                <a:cs typeface="Calibri"/>
              </a:rPr>
              <a:t> </a:t>
            </a:r>
            <a:r>
              <a:rPr sz="2050" spc="-110" dirty="0">
                <a:cs typeface="Calibri"/>
              </a:rPr>
              <a:t>or</a:t>
            </a:r>
            <a:r>
              <a:rPr sz="2050" spc="185" dirty="0">
                <a:cs typeface="Calibri"/>
              </a:rPr>
              <a:t> </a:t>
            </a:r>
            <a:r>
              <a:rPr sz="2050" spc="-65" dirty="0">
                <a:cs typeface="Calibri"/>
              </a:rPr>
              <a:t>otherwise)</a:t>
            </a:r>
            <a:r>
              <a:rPr sz="2050" spc="180" dirty="0">
                <a:cs typeface="Calibri"/>
              </a:rPr>
              <a:t> </a:t>
            </a:r>
            <a:r>
              <a:rPr sz="2050" spc="-35" dirty="0">
                <a:cs typeface="Calibri"/>
              </a:rPr>
              <a:t>that</a:t>
            </a:r>
            <a:r>
              <a:rPr sz="2050" spc="195" dirty="0">
                <a:cs typeface="Calibri"/>
              </a:rPr>
              <a:t> </a:t>
            </a:r>
            <a:r>
              <a:rPr sz="2050" spc="15" dirty="0">
                <a:cs typeface="Calibri"/>
              </a:rPr>
              <a:t>I</a:t>
            </a:r>
            <a:r>
              <a:rPr sz="2050" spc="190" dirty="0">
                <a:cs typeface="Calibri"/>
              </a:rPr>
              <a:t> </a:t>
            </a:r>
            <a:r>
              <a:rPr sz="2050" spc="75" dirty="0">
                <a:solidFill>
                  <a:srgbClr val="FF0000"/>
                </a:solidFill>
                <a:cs typeface="Century"/>
              </a:rPr>
              <a:t>could</a:t>
            </a:r>
            <a:r>
              <a:rPr sz="2050" spc="85" dirty="0">
                <a:solidFill>
                  <a:srgbClr val="7E0000"/>
                </a:solidFill>
                <a:cs typeface="Century"/>
              </a:rPr>
              <a:t> </a:t>
            </a:r>
            <a:r>
              <a:rPr sz="2050" spc="-75" dirty="0">
                <a:cs typeface="Calibri"/>
              </a:rPr>
              <a:t>have?</a:t>
            </a:r>
            <a:endParaRPr sz="2050" dirty="0">
              <a:cs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100</TotalTime>
  <Words>2289</Words>
  <Application>Microsoft Office PowerPoint</Application>
  <PresentationFormat>Custom</PresentationFormat>
  <Paragraphs>394</Paragraphs>
  <Slides>42</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42</vt:i4>
      </vt:variant>
    </vt:vector>
  </HeadingPairs>
  <TitlesOfParts>
    <vt:vector size="54" baseType="lpstr">
      <vt:lpstr>Arial</vt:lpstr>
      <vt:lpstr>Arial</vt:lpstr>
      <vt:lpstr>Calibri</vt:lpstr>
      <vt:lpstr>Century</vt:lpstr>
      <vt:lpstr>Century Schoolbook</vt:lpstr>
      <vt:lpstr>Lucida Sans Unicode</vt:lpstr>
      <vt:lpstr>Monotype Sorts</vt:lpstr>
      <vt:lpstr>Palatino Linotype</vt:lpstr>
      <vt:lpstr>Symbol</vt:lpstr>
      <vt:lpstr>Times New Roman</vt:lpstr>
      <vt:lpstr>Wingdings</vt:lpstr>
      <vt:lpstr>Office Theme</vt:lpstr>
      <vt:lpstr>PowerPoint Presentation</vt:lpstr>
      <vt:lpstr>PowerPoint Presentation</vt:lpstr>
      <vt:lpstr>Outline</vt:lpstr>
      <vt:lpstr>What is AI?</vt:lpstr>
      <vt:lpstr>Acting humanly: The Turing test</vt:lpstr>
      <vt:lpstr>PowerPoint Presentation</vt:lpstr>
      <vt:lpstr>PowerPoint Presentation</vt:lpstr>
      <vt:lpstr>Thinking humanly: Cognitive Science</vt:lpstr>
      <vt:lpstr>Thinking rationally: Laws of Thought</vt:lpstr>
      <vt:lpstr>Acting rationally: Ability to change the environment</vt:lpstr>
      <vt:lpstr>AI: Rational agents</vt:lpstr>
      <vt:lpstr>AI prehistory</vt:lpstr>
      <vt:lpstr>Potted history of AI</vt:lpstr>
      <vt:lpstr>Some Key Milestones of AI</vt:lpstr>
      <vt:lpstr>Some Key Milestones of AI</vt:lpstr>
      <vt:lpstr>Some Key Milestones of AI </vt:lpstr>
      <vt:lpstr>Some Key Milestones of AI</vt:lpstr>
      <vt:lpstr>PowerPoint Presentation</vt:lpstr>
      <vt:lpstr>Some Key Milestones of AI</vt:lpstr>
      <vt:lpstr>Some key milestones of AI</vt:lpstr>
      <vt:lpstr>Some key milestones in AI</vt:lpstr>
      <vt:lpstr>Some key milestones of AI</vt:lpstr>
      <vt:lpstr>Some Key Milestones of AI</vt:lpstr>
      <vt:lpstr>PowerPoint Presentation</vt:lpstr>
      <vt:lpstr>Some Key Milestones of AI</vt:lpstr>
      <vt:lpstr>Attitude Towards AI</vt:lpstr>
      <vt:lpstr>Early Successes and Expectations</vt:lpstr>
      <vt:lpstr>Existential Risk and Fear</vt:lpstr>
      <vt:lpstr>PowerPoint Presentation</vt:lpstr>
      <vt:lpstr>Limits of Computation</vt:lpstr>
      <vt:lpstr>Examples in AI</vt:lpstr>
      <vt:lpstr>Second Reality Check</vt:lpstr>
      <vt:lpstr>Third Reality Check</vt:lpstr>
      <vt:lpstr>Fourth Reality Check</vt:lpstr>
      <vt:lpstr>What will the Future Bring Us?</vt:lpstr>
      <vt:lpstr>Traditional Banking</vt:lpstr>
      <vt:lpstr>FinTech: WeBank</vt:lpstr>
      <vt:lpstr>FinTech: Major Challenges</vt:lpstr>
      <vt:lpstr>Jobs for Everyone?</vt:lpstr>
      <vt:lpstr>The AI Dilemma</vt:lpstr>
      <vt:lpstr>Limitations</vt:lpstr>
      <vt:lpstr>The Technical Way Forward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Ghanem, Mohamed Chahine</cp:lastModifiedBy>
  <cp:revision>6</cp:revision>
  <dcterms:created xsi:type="dcterms:W3CDTF">2021-09-27T08:44:17Z</dcterms:created>
  <dcterms:modified xsi:type="dcterms:W3CDTF">2023-09-23T18:45:06Z</dcterms:modified>
</cp:coreProperties>
</file>